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50"/>
  </p:notesMasterIdLst>
  <p:sldIdLst>
    <p:sldId id="351" r:id="rId2"/>
    <p:sldId id="1902" r:id="rId3"/>
    <p:sldId id="819" r:id="rId4"/>
    <p:sldId id="1904" r:id="rId5"/>
    <p:sldId id="1905" r:id="rId6"/>
    <p:sldId id="1903" r:id="rId7"/>
    <p:sldId id="1906" r:id="rId8"/>
    <p:sldId id="815" r:id="rId9"/>
    <p:sldId id="816" r:id="rId10"/>
    <p:sldId id="1909" r:id="rId11"/>
    <p:sldId id="1907" r:id="rId12"/>
    <p:sldId id="1908" r:id="rId13"/>
    <p:sldId id="1911" r:id="rId14"/>
    <p:sldId id="1912" r:id="rId15"/>
    <p:sldId id="1913" r:id="rId16"/>
    <p:sldId id="1914" r:id="rId17"/>
    <p:sldId id="1915" r:id="rId18"/>
    <p:sldId id="1916" r:id="rId19"/>
    <p:sldId id="1917" r:id="rId20"/>
    <p:sldId id="1918" r:id="rId21"/>
    <p:sldId id="830" r:id="rId22"/>
    <p:sldId id="1919" r:id="rId23"/>
    <p:sldId id="831" r:id="rId24"/>
    <p:sldId id="840" r:id="rId25"/>
    <p:sldId id="848" r:id="rId26"/>
    <p:sldId id="838" r:id="rId27"/>
    <p:sldId id="1920" r:id="rId28"/>
    <p:sldId id="849" r:id="rId29"/>
    <p:sldId id="828" r:id="rId30"/>
    <p:sldId id="1921" r:id="rId31"/>
    <p:sldId id="836" r:id="rId32"/>
    <p:sldId id="1924" r:id="rId33"/>
    <p:sldId id="846" r:id="rId34"/>
    <p:sldId id="1925" r:id="rId35"/>
    <p:sldId id="1926" r:id="rId36"/>
    <p:sldId id="1927" r:id="rId37"/>
    <p:sldId id="1928" r:id="rId38"/>
    <p:sldId id="1930" r:id="rId39"/>
    <p:sldId id="1931" r:id="rId40"/>
    <p:sldId id="1935" r:id="rId41"/>
    <p:sldId id="1937" r:id="rId42"/>
    <p:sldId id="1938" r:id="rId43"/>
    <p:sldId id="1940" r:id="rId44"/>
    <p:sldId id="1939" r:id="rId45"/>
    <p:sldId id="1932" r:id="rId46"/>
    <p:sldId id="1942" r:id="rId47"/>
    <p:sldId id="1934" r:id="rId48"/>
    <p:sldId id="800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515"/>
    <a:srgbClr val="9D9D9D"/>
    <a:srgbClr val="00B12B"/>
    <a:srgbClr val="E5E5E5"/>
    <a:srgbClr val="E3E9EF"/>
    <a:srgbClr val="F2F2F2"/>
    <a:srgbClr val="99AFDC"/>
    <a:srgbClr val="CCD7EE"/>
    <a:srgbClr val="6DDC12"/>
    <a:srgbClr val="598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13" autoAdjust="0"/>
    <p:restoredTop sz="88278" autoAdjust="0"/>
  </p:normalViewPr>
  <p:slideViewPr>
    <p:cSldViewPr snapToGrid="0">
      <p:cViewPr varScale="1">
        <p:scale>
          <a:sx n="129" d="100"/>
          <a:sy n="129" d="100"/>
        </p:scale>
        <p:origin x="9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1917" y="4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40AB6-8EF0-47B8-A0C9-FE7DA5E5F901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71DB1-053D-46AE-9B5A-7FC70BBFB3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742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8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1A279-7ACC-81E1-059B-09C791479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5A4227-C775-747B-9765-F75F4DBA12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6343AC-94E9-59AE-3CF9-8923518AF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7DAB46-3873-BAC2-142F-4389DF5D4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139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72BB0-0B2A-1E63-F3BC-F4D3D3647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962FD6-F9EA-EB13-EA7F-731B78316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5C9C4-0B42-9660-205F-3A26EBC476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70D38-A6FB-4BE5-0879-57782402EF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31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DC233-ED91-249B-A45E-26E4A2F8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A334B8-2362-FAE5-9232-51E7C1D722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1248D8-4272-37EE-D4AD-639F08632A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D2F76-4810-0BCC-C2E6-506724855C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481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690D9-4E86-EA0F-0F6E-A7C20F0B8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B2CB6-8F02-DD8D-687C-74650D459C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7B8093-90BF-FE59-2890-60CA9AD16F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5D000-30AF-A021-2F9E-2F4A6C039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75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3EF26-E5D5-4F10-0049-8BD7EA43A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5C70A3-E613-6926-EEA7-C8F0467031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5381E0-7A57-4B61-4666-FDFC85E8B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D6A61-7DB5-3F27-C91D-B7234E09F9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62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36577-E7CB-1CEB-7CA8-396640D87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6D4E0A-25BD-B4D5-3A28-6C04EC374E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8B0D87-923A-91EF-4B74-D6552837FD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FF2C0B-02B3-B3B4-BDF6-F35B95263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02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1BAD7C-8A31-00AA-0DAA-7C45BF72E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291DB6-0312-0C5E-2F00-B96A12FD8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BD9AF0-8957-AD79-2C01-AF4612C2E3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D8A9F3-A142-75A7-9C3F-B4B1F4EDB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37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B8089-ABBA-B262-E3B7-442D559E3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D06129-9725-FDBF-212A-DC8E84AA99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5C5CC9-9BCB-C78B-6F70-AF75DED831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EE9FC-0EB9-F3EC-393F-51973CCC67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18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4AA4B-D8FA-4884-BE6B-125478384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2EDDC1-916B-F799-B0CB-2351CB82EC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CA8EF5-BD29-6896-EA04-F8441918F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1695B-3103-5CC1-F4B7-BE5FCAC539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68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BE0E0-36E9-6EEF-9EC3-4828CC70F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95E48D-E23D-B764-FCE2-E2E76EB095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2355AE-0832-890E-E311-A2DDB918D4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A9EFB-3472-4F22-9BB5-82E51DE19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29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2216A-9F04-CBC4-6F8C-90D01059A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8B25BC-E818-0BB8-FC91-96D4F30B7D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A513BA-48B5-5A81-A059-4074364D2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88259C-BCE7-C399-6886-64B8DD5A72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6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056E3-25DA-8474-AA7C-1AE8113E6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BB316-3565-E84A-3FA8-6B0C23D0D9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B8C824-251A-3A45-2D43-9D1891A15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9E00E-F740-9861-CEB1-32306997F8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5961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79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14B5D-1B0F-154F-3511-051E1AD1E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CB26EE-105D-ADE8-D633-056C41EB8B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994F7C-A212-A7A9-1ADC-CE58C5C91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93423-DAA2-7D13-E72A-F198BFAC8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45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582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31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692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9B3ED-486B-DCE5-AF7C-C9CDCDBB8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304FE8-D01D-0211-BC32-EB136B866D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36CCD8-6883-CDA3-70BF-F8F2B591A0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03710F-830E-5E7B-A237-FD2649D76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381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141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316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FC4BC-FAD9-9D5E-753A-47D676EA7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AC1C99-7B72-DAD0-F8CD-4D19FA5547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3B84E0-8280-3237-7268-A6138BE6F6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11C73-51A8-2919-F3FA-C7239F9B5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607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857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98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E5413-57D9-9FB9-C73F-803FF6998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629DF4-2E1F-6A79-A085-5D0BA4F858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31612-E16C-4BAD-58B1-5E9855FBD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ACBE7-8F95-1A38-4646-3099DAFE97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4315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97641-AEC6-F563-266B-821B9F09A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AE23F2-C4CE-76B4-5794-595CCB45D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F3F455-8693-4C67-876F-8AE8AEB18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978B3-CED3-6EAE-DBBF-7953513811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257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9FC270-08B7-5AAF-13A5-55BD42202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5B08C2-0AAA-A1EE-BEB1-7E50159CEF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D9E03D-7D01-E905-C273-82A407060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4F739C-F7FB-0B18-71B1-0DC54EA809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231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D4047-378F-C0C2-997A-77C592E28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4D8936-54D3-32A9-DD8F-E29CD79A4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4B2BA3-2E46-4D5E-DEBE-531CBE634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2742D-8549-2D5D-DF86-BFB017808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120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8C60D-6C3A-0C2B-3788-AC77C0856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ED8EDC-C6D3-9132-0B63-DE68976A6F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642053-C366-D0AF-8390-288196CCC5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7CBAC-6A48-BE9E-43C5-A149C36491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7852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16685-0C3E-0257-CB18-BCCEE3084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B138FE-28E6-FF5F-6FB1-34B2978FD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6B0F5E-2E74-FD38-5F5D-B2E0DFCFE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731D8-279E-460E-2E21-7A69B0B622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378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0C761-CD2B-B88A-4494-B78224BD7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6D83C7-E0C2-5650-F0CC-79C6D201D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0788B9-926A-6B55-2618-4F321DCDC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55FB5-1BD2-C67E-1597-3E8CAA037B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2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CFAC4-D01F-4329-0D4E-1EABC407B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744C63-EA98-79EE-FAE6-3B5E5FE58D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897194-B128-6D94-B6AF-3C4ADAA74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A46BD-8D37-D271-F620-C60F1E19CD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812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8867A-D2DD-9DB6-4C63-80C569773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C5158-EE42-BA49-18F1-06FE6BEBC5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911693-10B4-94A1-2568-231AE11AE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BB843B-807C-11DA-2899-E056BE7129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57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EC0AA-A6B3-25CB-AAB2-A47EF24CA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FC9F8C-793B-EA9F-436B-4C86B338F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3F29FE-569B-E43D-5B7C-18F5E357B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A48B5-F67B-DD96-07A2-E0ADF6261B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2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67B99-89A9-D54F-697A-DAE078595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C5ACBF-1BA5-F743-BFF8-4E0762487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FB0B82-2D73-B8BB-B19D-612C6F1178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8ACC71-7711-9426-EC40-25E714B1C6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34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We consider a more realistic version of personalized pricing we term feature-based</a:t>
            </a:r>
          </a:p>
          <a:p>
            <a:r>
              <a:rPr lang="en-US" dirty="0">
                <a:solidFill>
                  <a:schemeClr val="tx2"/>
                </a:solidFill>
              </a:rPr>
              <a:t>pricing, and show how to transform our previous bounds into bounds on the value of</a:t>
            </a:r>
          </a:p>
          <a:p>
            <a:r>
              <a:rPr lang="en-US" dirty="0">
                <a:solidFill>
                  <a:schemeClr val="tx2"/>
                </a:solidFill>
              </a:rPr>
              <a:t>feature-based pricing over single price strategies (cf. Lemma 9 and Theorem 5) via a</a:t>
            </a:r>
          </a:p>
          <a:p>
            <a:r>
              <a:rPr lang="en-US" dirty="0">
                <a:solidFill>
                  <a:schemeClr val="tx2"/>
                </a:solidFill>
              </a:rPr>
              <a:t>novel extension theorem. These bounds makes explicit the relationship between the</a:t>
            </a:r>
          </a:p>
          <a:p>
            <a:r>
              <a:rPr lang="en-US" dirty="0">
                <a:solidFill>
                  <a:schemeClr val="tx2"/>
                </a:solidFill>
              </a:rPr>
              <a:t>accuracy of a sellers prediction model, and value of personalized pricing in a market.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7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Sigma is all</a:t>
            </a:r>
            <a:r>
              <a:rPr lang="en-US" baseline="0" dirty="0"/>
              <a:t> possible contexts</a:t>
            </a:r>
          </a:p>
          <a:p>
            <a:r>
              <a:rPr lang="en-US" baseline="0" dirty="0"/>
              <a:t>X represents the context of a random customer</a:t>
            </a:r>
          </a:p>
          <a:p>
            <a:r>
              <a:rPr lang="en-US" baseline="0" dirty="0"/>
              <a:t>Mu(X) is the predicted valuation for a customer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071DB1-053D-46AE-9B5A-7FC70BBFB3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04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5D7061D-6517-48D9-BF7E-A65086A3BC7B}"/>
              </a:ext>
            </a:extLst>
          </p:cNvPr>
          <p:cNvSpPr/>
          <p:nvPr userDrawn="1"/>
        </p:nvSpPr>
        <p:spPr>
          <a:xfrm>
            <a:off x="695664" y="1541834"/>
            <a:ext cx="7772400" cy="1461852"/>
          </a:xfrm>
          <a:prstGeom prst="rect">
            <a:avLst/>
          </a:prstGeom>
          <a:solidFill>
            <a:srgbClr val="E3E9EF">
              <a:alpha val="35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5438"/>
            <a:ext cx="7772400" cy="2387600"/>
          </a:xfrm>
        </p:spPr>
        <p:txBody>
          <a:bodyPr anchor="b">
            <a:normAutofit/>
          </a:bodyPr>
          <a:lstStyle>
            <a:lvl1pPr algn="ctr"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85113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9" name="Footer Placeholder 5">
            <a:extLst>
              <a:ext uri="{FF2B5EF4-FFF2-40B4-BE49-F238E27FC236}">
                <a16:creationId xmlns:a16="http://schemas.microsoft.com/office/drawing/2014/main" id="{5FA069F7-AEA1-4B59-94FD-01611E9A6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01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Dartmouth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14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Dartmouth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19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Dartmouth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62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7FB44-C771-411B-92E2-DE3B48B402D1}"/>
              </a:ext>
            </a:extLst>
          </p:cNvPr>
          <p:cNvCxnSpPr/>
          <p:nvPr userDrawn="1"/>
        </p:nvCxnSpPr>
        <p:spPr>
          <a:xfrm>
            <a:off x="685800" y="547710"/>
            <a:ext cx="77724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C2D48E4-DD82-4D47-89FC-46C3D460284E}"/>
              </a:ext>
            </a:extLst>
          </p:cNvPr>
          <p:cNvCxnSpPr/>
          <p:nvPr userDrawn="1"/>
        </p:nvCxnSpPr>
        <p:spPr>
          <a:xfrm>
            <a:off x="685032" y="1475265"/>
            <a:ext cx="77724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61A82CE6-3C2F-4D32-BC14-6C7A8AD76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42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830254"/>
            <a:ext cx="7886700" cy="853810"/>
          </a:xfrm>
          <a:solidFill>
            <a:srgbClr val="E3E9EF">
              <a:alpha val="35000"/>
            </a:srgbClr>
          </a:solidFill>
          <a:ln w="38100">
            <a:solidFill>
              <a:schemeClr val="bg1"/>
            </a:solidFill>
          </a:ln>
        </p:spPr>
        <p:txBody>
          <a:bodyPr anchor="b">
            <a:normAutofit/>
          </a:bodyPr>
          <a:lstStyle>
            <a:lvl1pPr>
              <a:defRPr sz="4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913798"/>
            <a:ext cx="7886700" cy="1931158"/>
          </a:xfrm>
          <a:solidFill>
            <a:schemeClr val="bg1">
              <a:alpha val="35000"/>
            </a:schemeClr>
          </a:solidFill>
        </p:spPr>
        <p:txBody>
          <a:bodyPr tIns="182880" bIns="182880" anchor="ctr" anchorCtr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84966C40-46F7-43D5-8860-569505DD2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441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3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Dartmouth Seminar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81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7146-BD80-96DD-3858-7C0BDA9A6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157A36-7817-C573-5849-86D320AD4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7F010-5FBD-9154-4D5B-1C463B764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Dartmouth Seminar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2FCE70-9DEA-0FDE-29C7-DC8442D00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1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7F5FBB1-4928-4E9D-9DB6-EF80CA07FC99}"/>
              </a:ext>
            </a:extLst>
          </p:cNvPr>
          <p:cNvCxnSpPr/>
          <p:nvPr userDrawn="1"/>
        </p:nvCxnSpPr>
        <p:spPr>
          <a:xfrm>
            <a:off x="685800" y="547710"/>
            <a:ext cx="77724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613F5E-04A5-4ABA-9248-001EB377C8BC}"/>
              </a:ext>
            </a:extLst>
          </p:cNvPr>
          <p:cNvCxnSpPr/>
          <p:nvPr userDrawn="1"/>
        </p:nvCxnSpPr>
        <p:spPr>
          <a:xfrm>
            <a:off x="685032" y="1475265"/>
            <a:ext cx="77724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E343CD99-9A38-404B-905D-00E2D0B37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8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5">
            <a:extLst>
              <a:ext uri="{FF2B5EF4-FFF2-40B4-BE49-F238E27FC236}">
                <a16:creationId xmlns:a16="http://schemas.microsoft.com/office/drawing/2014/main" id="{BB822D2C-26F0-4D38-B3F5-534F7EDA4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134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Dartmouth Seminar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36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Dartmouth Seminar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901FA-2A38-44CC-AC05-D8A1C1E6BF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08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2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4" Type="http://schemas.openxmlformats.org/officeDocument/2006/relationships/image" Target="../media/image2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1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330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6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3" Type="http://schemas.openxmlformats.org/officeDocument/2006/relationships/image" Target="../media/image6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1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331.png"/><Relationship Id="rId7" Type="http://schemas.openxmlformats.org/officeDocument/2006/relationships/image" Target="../media/image57.png"/><Relationship Id="rId12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2.png"/><Relationship Id="rId5" Type="http://schemas.openxmlformats.org/officeDocument/2006/relationships/image" Target="../media/image350.png"/><Relationship Id="rId10" Type="http://schemas.openxmlformats.org/officeDocument/2006/relationships/image" Target="../media/image61.png"/><Relationship Id="rId4" Type="http://schemas.openxmlformats.org/officeDocument/2006/relationships/image" Target="../media/image3400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3" Type="http://schemas.openxmlformats.org/officeDocument/2006/relationships/image" Target="../media/image331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6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9.png"/><Relationship Id="rId5" Type="http://schemas.openxmlformats.org/officeDocument/2006/relationships/image" Target="../media/image350.png"/><Relationship Id="rId15" Type="http://schemas.openxmlformats.org/officeDocument/2006/relationships/image" Target="../media/image63.png"/><Relationship Id="rId10" Type="http://schemas.openxmlformats.org/officeDocument/2006/relationships/image" Target="../media/image57.png"/><Relationship Id="rId4" Type="http://schemas.openxmlformats.org/officeDocument/2006/relationships/image" Target="../media/image3400.png"/><Relationship Id="rId9" Type="http://schemas.openxmlformats.org/officeDocument/2006/relationships/image" Target="../media/image56.png"/><Relationship Id="rId1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1.png"/><Relationship Id="rId18" Type="http://schemas.openxmlformats.org/officeDocument/2006/relationships/image" Target="../media/image77.png"/><Relationship Id="rId3" Type="http://schemas.openxmlformats.org/officeDocument/2006/relationships/image" Target="../media/image66.png"/><Relationship Id="rId7" Type="http://schemas.openxmlformats.org/officeDocument/2006/relationships/image" Target="../media/image55.png"/><Relationship Id="rId12" Type="http://schemas.openxmlformats.org/officeDocument/2006/relationships/image" Target="../media/image74.png"/><Relationship Id="rId17" Type="http://schemas.openxmlformats.org/officeDocument/2006/relationships/image" Target="../media/image76.png"/><Relationship Id="rId2" Type="http://schemas.openxmlformats.org/officeDocument/2006/relationships/image" Target="../media/image6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5" Type="http://schemas.openxmlformats.org/officeDocument/2006/relationships/image" Target="../media/image73.png"/><Relationship Id="rId4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1.png"/><Relationship Id="rId13" Type="http://schemas.openxmlformats.org/officeDocument/2006/relationships/image" Target="../media/image82.png"/><Relationship Id="rId3" Type="http://schemas.openxmlformats.org/officeDocument/2006/relationships/image" Target="../media/image78.png"/><Relationship Id="rId12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74.png"/><Relationship Id="rId5" Type="http://schemas.openxmlformats.org/officeDocument/2006/relationships/image" Target="../media/image350.png"/><Relationship Id="rId15" Type="http://schemas.openxmlformats.org/officeDocument/2006/relationships/image" Target="../media/image84.png"/><Relationship Id="rId10" Type="http://schemas.openxmlformats.org/officeDocument/2006/relationships/image" Target="../media/image80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86.png"/><Relationship Id="rId7" Type="http://schemas.openxmlformats.org/officeDocument/2006/relationships/image" Target="../media/image40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4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8" Type="http://schemas.openxmlformats.org/officeDocument/2006/relationships/image" Target="../media/image550.png"/><Relationship Id="rId3" Type="http://schemas.openxmlformats.org/officeDocument/2006/relationships/image" Target="../media/image88.png"/><Relationship Id="rId21" Type="http://schemas.openxmlformats.org/officeDocument/2006/relationships/image" Target="../media/image480.png"/><Relationship Id="rId7" Type="http://schemas.openxmlformats.org/officeDocument/2006/relationships/image" Target="../media/image520.png"/><Relationship Id="rId17" Type="http://schemas.openxmlformats.org/officeDocument/2006/relationships/image" Target="../media/image540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490.png"/><Relationship Id="rId20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560.png"/><Relationship Id="rId5" Type="http://schemas.openxmlformats.org/officeDocument/2006/relationships/image" Target="../media/image500.png"/><Relationship Id="rId19" Type="http://schemas.openxmlformats.org/officeDocument/2006/relationships/image" Target="../media/image460.png"/><Relationship Id="rId4" Type="http://schemas.openxmlformats.org/officeDocument/2006/relationships/image" Target="../media/image430.png"/><Relationship Id="rId14" Type="http://schemas.openxmlformats.org/officeDocument/2006/relationships/image" Target="../media/image450.png"/><Relationship Id="rId22" Type="http://schemas.openxmlformats.org/officeDocument/2006/relationships/image" Target="../media/image8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6.png"/><Relationship Id="rId7" Type="http://schemas.openxmlformats.org/officeDocument/2006/relationships/image" Target="../media/image99.jpeg"/><Relationship Id="rId2" Type="http://schemas.openxmlformats.org/officeDocument/2006/relationships/hyperlink" Target="https://papers.ssrn.com/sol3/papers.cfm?abstract_id=4151103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jpeg"/><Relationship Id="rId5" Type="http://schemas.openxmlformats.org/officeDocument/2006/relationships/hyperlink" Target="https://mhamilton-pitt.github.io/" TargetMode="External"/><Relationship Id="rId4" Type="http://schemas.openxmlformats.org/officeDocument/2006/relationships/hyperlink" Target="mailto:tic54@pitt.ed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0E054-6BC0-4FDD-B359-7288E6E41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74474"/>
            <a:ext cx="7772400" cy="13826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0"/>
              </a:spcBef>
              <a:spcAft>
                <a:spcPts val="1200"/>
              </a:spcAft>
            </a:pPr>
            <a:r>
              <a:rPr lang="en-US" sz="3800" dirty="0"/>
              <a:t>Semi-Personalized Pricing: Algorithms and Implications</a:t>
            </a:r>
            <a:endParaRPr lang="en-US" sz="2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AD5053-EAE3-47CC-B0EA-F8D2A7641996}"/>
              </a:ext>
            </a:extLst>
          </p:cNvPr>
          <p:cNvSpPr/>
          <p:nvPr/>
        </p:nvSpPr>
        <p:spPr>
          <a:xfrm>
            <a:off x="339296" y="3126818"/>
            <a:ext cx="846540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/>
              <a:t>Michael L. Hamilton</a:t>
            </a:r>
            <a:endParaRPr lang="en-US" sz="2200" b="1" dirty="0">
              <a:solidFill>
                <a:srgbClr val="8C151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50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768" y="3727437"/>
            <a:ext cx="2330463" cy="233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72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C9829-F21B-6F38-109B-78F2154AD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3EABF95E-2435-FCB5-CC96-450C3EEEA5E9}"/>
              </a:ext>
            </a:extLst>
          </p:cNvPr>
          <p:cNvSpPr/>
          <p:nvPr/>
        </p:nvSpPr>
        <p:spPr>
          <a:xfrm>
            <a:off x="476885" y="1597795"/>
            <a:ext cx="8293042" cy="2969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C5ABC2-5778-57BB-C1B1-49984BB89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Semi-Personalized Pricing Model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DEB8551A-1C01-01D8-3460-9C6FF1E8A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BE6403C-2667-11A4-C9B0-A0A6F2229DF5}"/>
                  </a:ext>
                </a:extLst>
              </p:cNvPr>
              <p:cNvSpPr txBox="1"/>
              <p:nvPr/>
            </p:nvSpPr>
            <p:spPr>
              <a:xfrm>
                <a:off x="628648" y="1687815"/>
                <a:ext cx="786384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tx2"/>
                    </a:solidFill>
                  </a:rPr>
                  <a:t>Market of customers with associated features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000" dirty="0">
                    <a:solidFill>
                      <a:schemeClr val="tx2"/>
                    </a:solidFill>
                  </a:rPr>
                  <a:t> ϵ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 X </a:t>
                </a:r>
                <a:r>
                  <a:rPr lang="en-US" sz="2000" dirty="0">
                    <a:solidFill>
                      <a:schemeClr val="tx2"/>
                    </a:solidFill>
                  </a:rPr>
                  <a:t>supported on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Ω, </a:t>
                </a:r>
              </a:p>
              <a:p>
                <a:pPr algn="ctr"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tx2"/>
                    </a:solidFill>
                  </a:rPr>
                  <a:t>V|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 </a:t>
                </a:r>
                <a:r>
                  <a:rPr lang="en-US" sz="2400" dirty="0">
                    <a:solidFill>
                      <a:schemeClr val="tx2"/>
                    </a:solidFill>
                  </a:rPr>
                  <a:t>(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X = x</a:t>
                </a:r>
                <a:r>
                  <a:rPr lang="en-US" sz="2400" dirty="0">
                    <a:solidFill>
                      <a:schemeClr val="tx2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(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400" dirty="0">
                    <a:solidFill>
                      <a:schemeClr val="tx2"/>
                    </a:solidFill>
                  </a:rPr>
                  <a:t>) + 𝜀, 𝜀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⫫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(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400" dirty="0">
                    <a:solidFill>
                      <a:schemeClr val="tx2"/>
                    </a:solidFill>
                  </a:rPr>
                  <a:t>)</a:t>
                </a: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BE6403C-2667-11A4-C9B0-A0A6F2229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1687815"/>
                <a:ext cx="7863840" cy="1446550"/>
              </a:xfrm>
              <a:prstGeom prst="rect">
                <a:avLst/>
              </a:prstGeom>
              <a:blipFill>
                <a:blip r:embed="rId3"/>
                <a:stretch>
                  <a:fillRect l="-806" t="-1739" r="-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C1046A-E9E2-0E17-7E4B-03CFB94C978D}"/>
                  </a:ext>
                </a:extLst>
              </p:cNvPr>
              <p:cNvSpPr txBox="1"/>
              <p:nvPr/>
            </p:nvSpPr>
            <p:spPr>
              <a:xfrm>
                <a:off x="628648" y="2688089"/>
                <a:ext cx="8038467" cy="155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1" dirty="0"/>
                  <a:t>k-Level Price Discrimination (</a:t>
                </a:r>
                <a:r>
                  <a:rPr lang="en-US" sz="2000" b="1" dirty="0" err="1"/>
                  <a:t>kXP</a:t>
                </a:r>
                <a:r>
                  <a:rPr lang="en-US" sz="2000" b="1" dirty="0"/>
                  <a:t>)</a:t>
                </a:r>
              </a:p>
              <a:p>
                <a:pPr marL="342900" indent="-342900">
                  <a:spcAft>
                    <a:spcPts val="600"/>
                  </a:spcAft>
                  <a:buBlip>
                    <a:blip r:embed="rId4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Divide feature-space into k segments S</a:t>
                </a:r>
                <a:r>
                  <a:rPr lang="en-US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dirty="0">
                    <a:solidFill>
                      <a:schemeClr val="tx2"/>
                    </a:solidFill>
                  </a:rPr>
                  <a:t> ⊆</a:t>
                </a:r>
                <a:r>
                  <a:rPr lang="en-US" b="1" dirty="0">
                    <a:solidFill>
                      <a:schemeClr val="tx2"/>
                    </a:solidFill>
                  </a:rPr>
                  <a:t> Ω,</a:t>
                </a:r>
                <a:r>
                  <a:rPr lang="en-US" dirty="0">
                    <a:solidFill>
                      <a:schemeClr val="tx2"/>
                    </a:solidFill>
                  </a:rPr>
                  <a:t> with price per segment p(S</a:t>
                </a:r>
                <a:r>
                  <a:rPr lang="en-US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dirty="0">
                    <a:solidFill>
                      <a:schemeClr val="tx2"/>
                    </a:solidFill>
                  </a:rPr>
                  <a:t>).</a:t>
                </a:r>
              </a:p>
              <a:p>
                <a:pPr marL="342900" indent="-342900">
                  <a:spcAft>
                    <a:spcPts val="600"/>
                  </a:spcAft>
                  <a:buBlip>
                    <a:blip r:embed="rId4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For each customer, observe </a:t>
                </a:r>
                <a:r>
                  <a:rPr lang="en-US" i="1" dirty="0">
                    <a:solidFill>
                      <a:schemeClr val="tx2"/>
                    </a:solidFill>
                  </a:rPr>
                  <a:t>feature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b="1" dirty="0">
                    <a:solidFill>
                      <a:schemeClr val="tx2"/>
                    </a:solidFill>
                  </a:rPr>
                  <a:t>x</a:t>
                </a:r>
                <a:r>
                  <a:rPr lang="en-US" dirty="0">
                    <a:solidFill>
                      <a:schemeClr val="tx2"/>
                    </a:solidFill>
                  </a:rPr>
                  <a:t> and offer segment price.</a:t>
                </a:r>
                <a:endParaRPr lang="en-US" baseline="-25000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en-US" sz="2200" dirty="0" err="1">
                    <a:solidFill>
                      <a:schemeClr val="tx2"/>
                    </a:solidFill>
                  </a:rPr>
                  <a:t>R</a:t>
                </a:r>
                <a:r>
                  <a:rPr lang="en-US" sz="2200" baseline="-25000" dirty="0" err="1">
                    <a:solidFill>
                      <a:schemeClr val="tx2"/>
                    </a:solidFill>
                  </a:rPr>
                  <a:t>kXP</a:t>
                </a:r>
                <a:r>
                  <a:rPr lang="en-US" sz="2200" dirty="0">
                    <a:solidFill>
                      <a:schemeClr val="tx2"/>
                    </a:solidFill>
                  </a:rPr>
                  <a:t> = max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</m:oMath>
                </a14:m>
                <a:r>
                  <a:rPr lang="en-US" sz="2200" dirty="0">
                    <a:solidFill>
                      <a:schemeClr val="tx2"/>
                    </a:solidFill>
                  </a:rPr>
                  <a:t>S</a:t>
                </a:r>
                <a:r>
                  <a:rPr lang="en-US" sz="22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200" dirty="0">
                    <a:solidFill>
                      <a:schemeClr val="tx2"/>
                    </a:solidFill>
                  </a:rPr>
                  <a:t>) Pr(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200" dirty="0">
                    <a:solidFill>
                      <a:schemeClr val="tx2"/>
                    </a:solidFill>
                  </a:rPr>
                  <a:t>(</a:t>
                </a:r>
                <a:r>
                  <a:rPr lang="en-US" sz="22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200" dirty="0">
                    <a:solidFill>
                      <a:schemeClr val="tx2"/>
                    </a:solidFill>
                  </a:rPr>
                  <a:t>) + 𝜀 ≥ p(S</a:t>
                </a:r>
                <a:r>
                  <a:rPr lang="en-US" sz="22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200" dirty="0">
                    <a:solidFill>
                      <a:schemeClr val="tx2"/>
                    </a:solidFill>
                  </a:rPr>
                  <a:t>)</a:t>
                </a:r>
                <a:r>
                  <a:rPr lang="en-US" sz="2400" dirty="0">
                    <a:solidFill>
                      <a:schemeClr val="tx2"/>
                    </a:solidFill>
                  </a:rPr>
                  <a:t>|</a:t>
                </a:r>
                <a:r>
                  <a:rPr lang="en-US" sz="2200" b="1" dirty="0">
                    <a:solidFill>
                      <a:schemeClr val="tx2"/>
                    </a:solidFill>
                  </a:rPr>
                  <a:t>X </a:t>
                </a:r>
                <a:r>
                  <a:rPr lang="en-US" sz="2200" dirty="0">
                    <a:solidFill>
                      <a:schemeClr val="tx2"/>
                    </a:solidFill>
                  </a:rPr>
                  <a:t>ϵ</a:t>
                </a:r>
                <a:r>
                  <a:rPr lang="en-US" sz="2200" b="1" dirty="0">
                    <a:solidFill>
                      <a:schemeClr val="tx2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S</a:t>
                </a:r>
                <a:r>
                  <a:rPr lang="en-US" sz="22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200" dirty="0">
                    <a:solidFill>
                      <a:schemeClr val="tx2"/>
                    </a:solidFill>
                  </a:rPr>
                  <a:t>) Pr(</a:t>
                </a:r>
                <a:r>
                  <a:rPr lang="en-US" sz="22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200" dirty="0">
                    <a:solidFill>
                      <a:schemeClr val="tx2"/>
                    </a:solidFill>
                  </a:rPr>
                  <a:t> ϵ S</a:t>
                </a:r>
                <a:r>
                  <a:rPr lang="en-US" sz="22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200" dirty="0">
                    <a:solidFill>
                      <a:schemeClr val="tx2"/>
                    </a:solidFill>
                  </a:rPr>
                  <a:t>)</a:t>
                </a:r>
                <a:endParaRPr lang="en-US" sz="2200" baseline="-25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9C1046A-E9E2-0E17-7E4B-03CFB94C9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2688089"/>
                <a:ext cx="8038467" cy="1554272"/>
              </a:xfrm>
              <a:prstGeom prst="rect">
                <a:avLst/>
              </a:prstGeom>
              <a:blipFill>
                <a:blip r:embed="rId5"/>
                <a:stretch>
                  <a:fillRect l="-789" t="-2419" b="-50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6B60405-F3A1-C4FD-4AFF-75F7F8C4D7FA}"/>
              </a:ext>
            </a:extLst>
          </p:cNvPr>
          <p:cNvSpPr txBox="1"/>
          <p:nvPr/>
        </p:nvSpPr>
        <p:spPr>
          <a:xfrm>
            <a:off x="2013844" y="412720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{S</a:t>
            </a:r>
            <a:r>
              <a:rPr lang="en-US" sz="1400" baseline="-25000" dirty="0">
                <a:solidFill>
                  <a:schemeClr val="tx2"/>
                </a:solidFill>
              </a:rPr>
              <a:t>i</a:t>
            </a:r>
            <a:r>
              <a:rPr lang="en-US" sz="1400" dirty="0">
                <a:solidFill>
                  <a:schemeClr val="tx2"/>
                </a:solidFill>
              </a:rPr>
              <a:t>, p(S</a:t>
            </a:r>
            <a:r>
              <a:rPr lang="en-US" sz="1400" baseline="-25000" dirty="0">
                <a:solidFill>
                  <a:schemeClr val="tx2"/>
                </a:solidFill>
              </a:rPr>
              <a:t>i</a:t>
            </a:r>
            <a:r>
              <a:rPr lang="en-US" sz="1400" dirty="0">
                <a:solidFill>
                  <a:schemeClr val="tx2"/>
                </a:solidFill>
              </a:rPr>
              <a:t>)}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8895DD-E32A-2E62-049C-E961E55F5982}"/>
              </a:ext>
            </a:extLst>
          </p:cNvPr>
          <p:cNvSpPr txBox="1"/>
          <p:nvPr/>
        </p:nvSpPr>
        <p:spPr>
          <a:xfrm>
            <a:off x="476886" y="4763428"/>
            <a:ext cx="647358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" altLang="zh-CN" sz="2000" b="1" dirty="0">
                <a:solidFill>
                  <a:schemeClr val="accent6">
                    <a:lumMod val="75000"/>
                  </a:schemeClr>
                </a:solidFill>
              </a:rPr>
              <a:t>Model Notes</a:t>
            </a:r>
          </a:p>
          <a:p>
            <a:pPr marL="342900" indent="-342900">
              <a:lnSpc>
                <a:spcPct val="150000"/>
              </a:lnSpc>
              <a:buBlip>
                <a:blip r:embed="rId4"/>
              </a:buBlip>
            </a:pPr>
            <a:r>
              <a:rPr lang="en-US" dirty="0">
                <a:solidFill>
                  <a:schemeClr val="tx2"/>
                </a:solidFill>
              </a:rPr>
              <a:t>p(S</a:t>
            </a:r>
            <a:r>
              <a:rPr lang="en-US" baseline="-25000" dirty="0">
                <a:solidFill>
                  <a:schemeClr val="tx2"/>
                </a:solidFill>
              </a:rPr>
              <a:t>i</a:t>
            </a:r>
            <a:r>
              <a:rPr lang="en-US" dirty="0">
                <a:solidFill>
                  <a:schemeClr val="tx2"/>
                </a:solidFill>
              </a:rPr>
              <a:t>) is an induced (monopoly) price per segment</a:t>
            </a:r>
          </a:p>
          <a:p>
            <a:pPr marL="342900" indent="-342900">
              <a:buBlip>
                <a:blip r:embed="rId4"/>
              </a:buBlip>
            </a:pPr>
            <a:r>
              <a:rPr lang="en-US" dirty="0">
                <a:solidFill>
                  <a:schemeClr val="tx2"/>
                </a:solidFill>
              </a:rPr>
              <a:t>k = 1 is regular uniform pricing, k → ∞ is fully personalized pricing</a:t>
            </a:r>
          </a:p>
          <a:p>
            <a:pPr marL="342900" indent="-342900">
              <a:buBlip>
                <a:blip r:embed="rId4"/>
              </a:buBlip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51C3621C-56C9-FE71-3FF9-6212549779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142" y="4891688"/>
            <a:ext cx="2548483" cy="197841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9A3F733-C38E-C3D6-D66B-C93B6541DB2A}"/>
              </a:ext>
            </a:extLst>
          </p:cNvPr>
          <p:cNvSpPr/>
          <p:nvPr/>
        </p:nvSpPr>
        <p:spPr>
          <a:xfrm>
            <a:off x="3021496" y="3742071"/>
            <a:ext cx="3735989" cy="624963"/>
          </a:xfrm>
          <a:prstGeom prst="roundRect">
            <a:avLst/>
          </a:prstGeom>
          <a:solidFill>
            <a:schemeClr val="accent1">
              <a:alpha val="19925"/>
            </a:scheme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AC39503-EB1F-0F4F-CDFC-6EA310D7C1F8}"/>
              </a:ext>
            </a:extLst>
          </p:cNvPr>
          <p:cNvSpPr/>
          <p:nvPr/>
        </p:nvSpPr>
        <p:spPr>
          <a:xfrm>
            <a:off x="6757485" y="3723636"/>
            <a:ext cx="1213555" cy="624963"/>
          </a:xfrm>
          <a:prstGeom prst="roundRect">
            <a:avLst/>
          </a:prstGeom>
          <a:solidFill>
            <a:schemeClr val="accent6">
              <a:lumMod val="60000"/>
              <a:lumOff val="40000"/>
              <a:alpha val="19925"/>
            </a:scheme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67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" grpId="0"/>
      <p:bldP spid="9" grpId="0"/>
      <p:bldP spid="3" grpId="0" animBg="1"/>
      <p:bldP spid="3" grpId="1" animBg="1"/>
      <p:bldP spid="5" grpId="0" animBg="1"/>
      <p:bldP spid="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94C9B-984B-54B6-88ED-875A0A8F8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4C0B0C07-2743-E51C-CC40-A4D87A3F30F3}"/>
              </a:ext>
            </a:extLst>
          </p:cNvPr>
          <p:cNvSpPr/>
          <p:nvPr/>
        </p:nvSpPr>
        <p:spPr>
          <a:xfrm>
            <a:off x="476885" y="1597795"/>
            <a:ext cx="8293042" cy="2969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2C88E-9A18-CD5F-5DDD-B696A952B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Semi-Personalized Pricing Model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16C5E909-8BF7-BDB8-6534-D2266C98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CB16C5-1858-5D8D-47DF-79A86AAB3E76}"/>
                  </a:ext>
                </a:extLst>
              </p:cNvPr>
              <p:cNvSpPr txBox="1"/>
              <p:nvPr/>
            </p:nvSpPr>
            <p:spPr>
              <a:xfrm>
                <a:off x="628648" y="2688089"/>
                <a:ext cx="8038467" cy="155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1" dirty="0"/>
                  <a:t>k-Level Price Discrimination (</a:t>
                </a:r>
                <a:r>
                  <a:rPr lang="en-US" sz="2000" b="1" dirty="0" err="1"/>
                  <a:t>kXP</a:t>
                </a:r>
                <a:r>
                  <a:rPr lang="en-US" sz="2000" b="1" dirty="0"/>
                  <a:t>)</a:t>
                </a:r>
              </a:p>
              <a:p>
                <a:pPr marL="342900" indent="-342900">
                  <a:spcAft>
                    <a:spcPts val="600"/>
                  </a:spcAft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Divide feature-space into k segments S</a:t>
                </a:r>
                <a:r>
                  <a:rPr lang="en-US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dirty="0">
                    <a:solidFill>
                      <a:schemeClr val="tx2"/>
                    </a:solidFill>
                  </a:rPr>
                  <a:t> ⊆</a:t>
                </a:r>
                <a:r>
                  <a:rPr lang="en-US" b="1" dirty="0">
                    <a:solidFill>
                      <a:schemeClr val="tx2"/>
                    </a:solidFill>
                  </a:rPr>
                  <a:t> Ω,</a:t>
                </a:r>
                <a:r>
                  <a:rPr lang="en-US" dirty="0">
                    <a:solidFill>
                      <a:schemeClr val="tx2"/>
                    </a:solidFill>
                  </a:rPr>
                  <a:t> with price per segment p(S</a:t>
                </a:r>
                <a:r>
                  <a:rPr lang="en-US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dirty="0">
                    <a:solidFill>
                      <a:schemeClr val="tx2"/>
                    </a:solidFill>
                  </a:rPr>
                  <a:t>).</a:t>
                </a:r>
              </a:p>
              <a:p>
                <a:pPr marL="342900" indent="-342900">
                  <a:spcAft>
                    <a:spcPts val="600"/>
                  </a:spcAft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For each customer, observe </a:t>
                </a:r>
                <a:r>
                  <a:rPr lang="en-US" i="1" dirty="0">
                    <a:solidFill>
                      <a:schemeClr val="tx2"/>
                    </a:solidFill>
                  </a:rPr>
                  <a:t>feature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b="1" dirty="0">
                    <a:solidFill>
                      <a:schemeClr val="tx2"/>
                    </a:solidFill>
                  </a:rPr>
                  <a:t>x</a:t>
                </a:r>
                <a:r>
                  <a:rPr lang="en-US" dirty="0">
                    <a:solidFill>
                      <a:schemeClr val="tx2"/>
                    </a:solidFill>
                  </a:rPr>
                  <a:t> and offer segment price.</a:t>
                </a:r>
                <a:endParaRPr lang="en-US" baseline="-25000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en-US" sz="2200" dirty="0" err="1">
                    <a:solidFill>
                      <a:schemeClr val="tx2"/>
                    </a:solidFill>
                  </a:rPr>
                  <a:t>R</a:t>
                </a:r>
                <a:r>
                  <a:rPr lang="en-US" sz="2200" baseline="-25000" dirty="0" err="1">
                    <a:solidFill>
                      <a:schemeClr val="tx2"/>
                    </a:solidFill>
                  </a:rPr>
                  <a:t>kXP</a:t>
                </a:r>
                <a:r>
                  <a:rPr lang="en-US" sz="2200" dirty="0">
                    <a:solidFill>
                      <a:schemeClr val="tx2"/>
                    </a:solidFill>
                  </a:rPr>
                  <a:t> = max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2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200" b="0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2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</m:oMath>
                </a14:m>
                <a:r>
                  <a:rPr lang="en-US" sz="2200" dirty="0">
                    <a:solidFill>
                      <a:schemeClr val="tx2"/>
                    </a:solidFill>
                  </a:rPr>
                  <a:t>S</a:t>
                </a:r>
                <a:r>
                  <a:rPr lang="en-US" sz="22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200" dirty="0">
                    <a:solidFill>
                      <a:schemeClr val="tx2"/>
                    </a:solidFill>
                  </a:rPr>
                  <a:t>) Pr(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200" dirty="0">
                    <a:solidFill>
                      <a:schemeClr val="tx2"/>
                    </a:solidFill>
                  </a:rPr>
                  <a:t>(</a:t>
                </a:r>
                <a:r>
                  <a:rPr lang="en-US" sz="22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200" dirty="0">
                    <a:solidFill>
                      <a:schemeClr val="tx2"/>
                    </a:solidFill>
                  </a:rPr>
                  <a:t>) + 𝜀 ≥ p(S</a:t>
                </a:r>
                <a:r>
                  <a:rPr lang="en-US" sz="22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200" dirty="0">
                    <a:solidFill>
                      <a:schemeClr val="tx2"/>
                    </a:solidFill>
                  </a:rPr>
                  <a:t>)</a:t>
                </a:r>
                <a:r>
                  <a:rPr lang="en-US" sz="2400" dirty="0">
                    <a:solidFill>
                      <a:schemeClr val="tx2"/>
                    </a:solidFill>
                  </a:rPr>
                  <a:t>|</a:t>
                </a:r>
                <a:r>
                  <a:rPr lang="en-US" sz="2200" b="1" dirty="0">
                    <a:solidFill>
                      <a:schemeClr val="tx2"/>
                    </a:solidFill>
                  </a:rPr>
                  <a:t>X </a:t>
                </a:r>
                <a:r>
                  <a:rPr lang="en-US" sz="2200" dirty="0">
                    <a:solidFill>
                      <a:schemeClr val="tx2"/>
                    </a:solidFill>
                  </a:rPr>
                  <a:t>ϵ</a:t>
                </a:r>
                <a:r>
                  <a:rPr lang="en-US" sz="2200" b="1" dirty="0">
                    <a:solidFill>
                      <a:schemeClr val="tx2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S</a:t>
                </a:r>
                <a:r>
                  <a:rPr lang="en-US" sz="22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200" dirty="0">
                    <a:solidFill>
                      <a:schemeClr val="tx2"/>
                    </a:solidFill>
                  </a:rPr>
                  <a:t>) Pr(</a:t>
                </a:r>
                <a:r>
                  <a:rPr lang="en-US" sz="2200" b="1" dirty="0">
                    <a:solidFill>
                      <a:schemeClr val="tx2"/>
                    </a:solidFill>
                  </a:rPr>
                  <a:t>X </a:t>
                </a:r>
                <a:r>
                  <a:rPr lang="en-US" sz="2200" dirty="0">
                    <a:solidFill>
                      <a:schemeClr val="tx2"/>
                    </a:solidFill>
                  </a:rPr>
                  <a:t>ϵ S</a:t>
                </a:r>
                <a:r>
                  <a:rPr lang="en-US" sz="22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200" dirty="0">
                    <a:solidFill>
                      <a:schemeClr val="tx2"/>
                    </a:solidFill>
                  </a:rPr>
                  <a:t>)</a:t>
                </a:r>
                <a:endParaRPr lang="en-US" sz="2200" baseline="-25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7CB16C5-1858-5D8D-47DF-79A86AAB3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2688089"/>
                <a:ext cx="8038467" cy="1554272"/>
              </a:xfrm>
              <a:prstGeom prst="rect">
                <a:avLst/>
              </a:prstGeom>
              <a:blipFill>
                <a:blip r:embed="rId4"/>
                <a:stretch>
                  <a:fillRect l="-789" t="-2419" b="-50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CF9809F-3C21-4357-E439-D6DEB447B7D0}"/>
              </a:ext>
            </a:extLst>
          </p:cNvPr>
          <p:cNvSpPr txBox="1"/>
          <p:nvPr/>
        </p:nvSpPr>
        <p:spPr>
          <a:xfrm>
            <a:off x="465456" y="4732020"/>
            <a:ext cx="843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Q1: </a:t>
            </a:r>
            <a:r>
              <a:rPr lang="en-US" altLang="zh-CN" sz="2000" dirty="0">
                <a:solidFill>
                  <a:schemeClr val="tx2"/>
                </a:solidFill>
              </a:rPr>
              <a:t>How hard is finding the optimal k-level pricing is?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8378DD-D837-2161-F81D-6EAE1A9CCC89}"/>
                  </a:ext>
                </a:extLst>
              </p:cNvPr>
              <p:cNvSpPr txBox="1"/>
              <p:nvPr/>
            </p:nvSpPr>
            <p:spPr>
              <a:xfrm>
                <a:off x="628648" y="1687815"/>
                <a:ext cx="786384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tx2"/>
                    </a:solidFill>
                  </a:rPr>
                  <a:t>Market of customers with associated features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000" dirty="0">
                    <a:solidFill>
                      <a:schemeClr val="tx2"/>
                    </a:solidFill>
                  </a:rPr>
                  <a:t> ϵ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 X </a:t>
                </a:r>
                <a:r>
                  <a:rPr lang="en-US" sz="2000" dirty="0">
                    <a:solidFill>
                      <a:schemeClr val="tx2"/>
                    </a:solidFill>
                  </a:rPr>
                  <a:t>supported on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Ω, </a:t>
                </a:r>
              </a:p>
              <a:p>
                <a:pPr algn="ctr"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tx2"/>
                    </a:solidFill>
                  </a:rPr>
                  <a:t>V|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 </a:t>
                </a:r>
                <a:r>
                  <a:rPr lang="en-US" sz="2400" dirty="0">
                    <a:solidFill>
                      <a:schemeClr val="tx2"/>
                    </a:solidFill>
                  </a:rPr>
                  <a:t>(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X = x</a:t>
                </a:r>
                <a:r>
                  <a:rPr lang="en-US" sz="2400" dirty="0">
                    <a:solidFill>
                      <a:schemeClr val="tx2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(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400" dirty="0">
                    <a:solidFill>
                      <a:schemeClr val="tx2"/>
                    </a:solidFill>
                  </a:rPr>
                  <a:t>) + 𝜀, 𝜀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⫫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(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400" dirty="0">
                    <a:solidFill>
                      <a:schemeClr val="tx2"/>
                    </a:solidFill>
                  </a:rPr>
                  <a:t>)</a:t>
                </a: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8378DD-D837-2161-F81D-6EAE1A9CCC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1687815"/>
                <a:ext cx="7863840" cy="1446550"/>
              </a:xfrm>
              <a:prstGeom prst="rect">
                <a:avLst/>
              </a:prstGeom>
              <a:blipFill>
                <a:blip r:embed="rId6"/>
                <a:stretch>
                  <a:fillRect l="-806" t="-1739" r="-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2AE60EE-D2AA-6D6F-03A2-65187123CFDC}"/>
              </a:ext>
            </a:extLst>
          </p:cNvPr>
          <p:cNvSpPr txBox="1"/>
          <p:nvPr/>
        </p:nvSpPr>
        <p:spPr>
          <a:xfrm>
            <a:off x="2013844" y="412720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{S</a:t>
            </a:r>
            <a:r>
              <a:rPr lang="en-US" sz="1400" baseline="-25000" dirty="0">
                <a:solidFill>
                  <a:schemeClr val="tx2"/>
                </a:solidFill>
              </a:rPr>
              <a:t>i</a:t>
            </a:r>
            <a:r>
              <a:rPr lang="en-US" sz="1400" dirty="0">
                <a:solidFill>
                  <a:schemeClr val="tx2"/>
                </a:solidFill>
              </a:rPr>
              <a:t>, p(S</a:t>
            </a:r>
            <a:r>
              <a:rPr lang="en-US" sz="1400" baseline="-25000" dirty="0">
                <a:solidFill>
                  <a:schemeClr val="tx2"/>
                </a:solidFill>
              </a:rPr>
              <a:t>i</a:t>
            </a:r>
            <a:r>
              <a:rPr lang="en-US" sz="1400" dirty="0">
                <a:solidFill>
                  <a:schemeClr val="tx2"/>
                </a:solidFill>
              </a:rPr>
              <a:t>)}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8160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F38F84-E839-74D2-B0B0-A9C2F0BC4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64007011-3EB3-F3B1-B9D6-EA58C43DC02B}"/>
              </a:ext>
            </a:extLst>
          </p:cNvPr>
          <p:cNvSpPr/>
          <p:nvPr/>
        </p:nvSpPr>
        <p:spPr>
          <a:xfrm>
            <a:off x="476885" y="1609225"/>
            <a:ext cx="8293042" cy="1659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2A76B4-99D8-F258-137E-9590177D4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Warm-up: 𝜀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C2C179-96A0-4A57-6A7B-31B0F9E437C5}"/>
                  </a:ext>
                </a:extLst>
              </p:cNvPr>
              <p:cNvSpPr txBox="1"/>
              <p:nvPr/>
            </p:nvSpPr>
            <p:spPr>
              <a:xfrm>
                <a:off x="628648" y="1687815"/>
                <a:ext cx="829304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/>
                    </a:solidFill>
                  </a:rPr>
                  <a:t>Market of n customers with associated features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ϵ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 X, </a:t>
                </a: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/>
                    </a:solidFill>
                  </a:rPr>
                  <a:t>V|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 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(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) = v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Objective</a:t>
                </a:r>
                <a:r>
                  <a:rPr lang="en-US" sz="2000" dirty="0">
                    <a:solidFill>
                      <a:schemeClr val="tx2"/>
                    </a:solidFill>
                  </a:rPr>
                  <a:t>: Choose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k</a:t>
                </a:r>
                <a:r>
                  <a:rPr lang="en-US" sz="2000" dirty="0">
                    <a:solidFill>
                      <a:schemeClr val="tx2"/>
                    </a:solidFill>
                  </a:rPr>
                  <a:t> segments S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and prices p(S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) to maximize revenue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FAC2C179-96A0-4A57-6A7B-31B0F9E43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1687815"/>
                <a:ext cx="8293042" cy="1477328"/>
              </a:xfrm>
              <a:prstGeom prst="rect">
                <a:avLst/>
              </a:prstGeom>
              <a:blipFill>
                <a:blip r:embed="rId3"/>
                <a:stretch>
                  <a:fillRect l="-765" t="-1695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FC80F1-EDBA-C922-B2A1-8743F9DA19CA}"/>
                  </a:ext>
                </a:extLst>
              </p:cNvPr>
              <p:cNvSpPr/>
              <p:nvPr/>
            </p:nvSpPr>
            <p:spPr>
              <a:xfrm>
                <a:off x="1405850" y="4447812"/>
                <a:ext cx="6886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CFC80F1-EDBA-C922-B2A1-8743F9DA1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850" y="4447812"/>
                <a:ext cx="6886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EABF44-BD43-AA5D-FF9F-7080C118BF60}"/>
              </a:ext>
            </a:extLst>
          </p:cNvPr>
          <p:cNvCxnSpPr>
            <a:cxnSpLocks/>
          </p:cNvCxnSpPr>
          <p:nvPr/>
        </p:nvCxnSpPr>
        <p:spPr>
          <a:xfrm>
            <a:off x="1870710" y="4411942"/>
            <a:ext cx="5091187" cy="351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969F79F-F1D2-F98E-1F5E-3F5597D010D4}"/>
              </a:ext>
            </a:extLst>
          </p:cNvPr>
          <p:cNvCxnSpPr/>
          <p:nvPr/>
        </p:nvCxnSpPr>
        <p:spPr>
          <a:xfrm>
            <a:off x="2920539" y="425850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8237BD-E5B2-D15B-7DC8-B71B7B6CF34D}"/>
              </a:ext>
            </a:extLst>
          </p:cNvPr>
          <p:cNvCxnSpPr/>
          <p:nvPr/>
        </p:nvCxnSpPr>
        <p:spPr>
          <a:xfrm>
            <a:off x="2504904" y="4273449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B59910-B375-EAE4-283C-8761B672EA94}"/>
              </a:ext>
            </a:extLst>
          </p:cNvPr>
          <p:cNvCxnSpPr/>
          <p:nvPr/>
        </p:nvCxnSpPr>
        <p:spPr>
          <a:xfrm>
            <a:off x="3521480" y="425850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D0DC2F-4A06-5457-70DA-5ABF5B29C9B4}"/>
              </a:ext>
            </a:extLst>
          </p:cNvPr>
          <p:cNvCxnSpPr/>
          <p:nvPr/>
        </p:nvCxnSpPr>
        <p:spPr>
          <a:xfrm>
            <a:off x="6286501" y="425402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77F5E-42CF-BDB6-0AE8-D35B2895BDDB}"/>
              </a:ext>
            </a:extLst>
          </p:cNvPr>
          <p:cNvSpPr/>
          <p:nvPr/>
        </p:nvSpPr>
        <p:spPr>
          <a:xfrm>
            <a:off x="2222613" y="3819472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1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EF62A5-4157-9515-CDE8-29908456E12F}"/>
              </a:ext>
            </a:extLst>
          </p:cNvPr>
          <p:cNvSpPr/>
          <p:nvPr/>
        </p:nvSpPr>
        <p:spPr>
          <a:xfrm>
            <a:off x="2718975" y="3516905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</a:t>
            </a:r>
            <a:r>
              <a:rPr lang="en-US" baseline="-25000" dirty="0">
                <a:solidFill>
                  <a:srgbClr val="002060"/>
                </a:solidFill>
              </a:rPr>
              <a:t>1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B34FBA-3988-E4CE-8038-C21D26E73DA1}"/>
              </a:ext>
            </a:extLst>
          </p:cNvPr>
          <p:cNvSpPr/>
          <p:nvPr/>
        </p:nvSpPr>
        <p:spPr>
          <a:xfrm>
            <a:off x="4157262" y="3469869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3B26C5-8FA9-3CA9-6489-B133A021FFFA}"/>
              </a:ext>
            </a:extLst>
          </p:cNvPr>
          <p:cNvSpPr/>
          <p:nvPr/>
        </p:nvSpPr>
        <p:spPr>
          <a:xfrm>
            <a:off x="5486391" y="3453089"/>
            <a:ext cx="598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B45684-465C-4318-EBD2-0ECF40D9A5BD}"/>
              </a:ext>
            </a:extLst>
          </p:cNvPr>
          <p:cNvSpPr/>
          <p:nvPr/>
        </p:nvSpPr>
        <p:spPr>
          <a:xfrm>
            <a:off x="6084646" y="3423272"/>
            <a:ext cx="86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</a:t>
            </a:r>
            <a:r>
              <a:rPr lang="en-US" baseline="-25000" dirty="0">
                <a:solidFill>
                  <a:srgbClr val="00B050"/>
                </a:solidFill>
              </a:rPr>
              <a:t>3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613D58C-6D3B-56AC-A1D3-2617016991AE}"/>
              </a:ext>
            </a:extLst>
          </p:cNvPr>
          <p:cNvCxnSpPr/>
          <p:nvPr/>
        </p:nvCxnSpPr>
        <p:spPr>
          <a:xfrm>
            <a:off x="4202762" y="425850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1C4CE0-B5FB-0DF8-E002-11096D8AD050}"/>
              </a:ext>
            </a:extLst>
          </p:cNvPr>
          <p:cNvCxnSpPr/>
          <p:nvPr/>
        </p:nvCxnSpPr>
        <p:spPr>
          <a:xfrm>
            <a:off x="4563672" y="4262179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1508D3-D32E-DFD8-C4F9-3505176C0924}"/>
              </a:ext>
            </a:extLst>
          </p:cNvPr>
          <p:cNvCxnSpPr/>
          <p:nvPr/>
        </p:nvCxnSpPr>
        <p:spPr>
          <a:xfrm>
            <a:off x="5067831" y="4254425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68FFF2F-4888-7C3A-1484-2D6027761171}"/>
              </a:ext>
            </a:extLst>
          </p:cNvPr>
          <p:cNvCxnSpPr/>
          <p:nvPr/>
        </p:nvCxnSpPr>
        <p:spPr>
          <a:xfrm>
            <a:off x="5597421" y="4254425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4A7C77-AB5E-7744-3B79-1EAFDB73ACCE}"/>
              </a:ext>
            </a:extLst>
          </p:cNvPr>
          <p:cNvCxnSpPr/>
          <p:nvPr/>
        </p:nvCxnSpPr>
        <p:spPr>
          <a:xfrm>
            <a:off x="5795541" y="426545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21A7985-D06D-0757-8012-694B3AF30FCA}"/>
              </a:ext>
            </a:extLst>
          </p:cNvPr>
          <p:cNvSpPr txBox="1"/>
          <p:nvPr/>
        </p:nvSpPr>
        <p:spPr>
          <a:xfrm>
            <a:off x="2188491" y="462723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$8</a:t>
            </a:r>
            <a:endParaRPr lang="en-US" sz="16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79A802F-1A5B-F2FC-F6E5-D9D6BCDECDC8}"/>
              </a:ext>
            </a:extLst>
          </p:cNvPr>
          <p:cNvSpPr/>
          <p:nvPr/>
        </p:nvSpPr>
        <p:spPr>
          <a:xfrm>
            <a:off x="2662843" y="3824556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2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43A287-F6B5-EC48-DCB1-9B91E16CF0DB}"/>
              </a:ext>
            </a:extLst>
          </p:cNvPr>
          <p:cNvSpPr/>
          <p:nvPr/>
        </p:nvSpPr>
        <p:spPr>
          <a:xfrm>
            <a:off x="3351083" y="3822699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3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744BBB-F5B9-E38E-73B6-A1E0ACA53BD3}"/>
              </a:ext>
            </a:extLst>
          </p:cNvPr>
          <p:cNvSpPr/>
          <p:nvPr/>
        </p:nvSpPr>
        <p:spPr>
          <a:xfrm>
            <a:off x="4039164" y="3821546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4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537778-2DDE-3B7B-D8FB-A96F6E70F88A}"/>
              </a:ext>
            </a:extLst>
          </p:cNvPr>
          <p:cNvSpPr/>
          <p:nvPr/>
        </p:nvSpPr>
        <p:spPr>
          <a:xfrm>
            <a:off x="4418287" y="3813888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5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95E4FA-FF07-4D5C-C424-83AA82102F21}"/>
              </a:ext>
            </a:extLst>
          </p:cNvPr>
          <p:cNvSpPr/>
          <p:nvPr/>
        </p:nvSpPr>
        <p:spPr>
          <a:xfrm>
            <a:off x="4914028" y="3814933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6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65622C9-CD93-AC29-4620-A519866031C5}"/>
              </a:ext>
            </a:extLst>
          </p:cNvPr>
          <p:cNvSpPr/>
          <p:nvPr/>
        </p:nvSpPr>
        <p:spPr>
          <a:xfrm>
            <a:off x="5319566" y="3841025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7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7A80C2-1C98-66EF-3A2E-6C8E1E8C47C2}"/>
              </a:ext>
            </a:extLst>
          </p:cNvPr>
          <p:cNvSpPr/>
          <p:nvPr/>
        </p:nvSpPr>
        <p:spPr>
          <a:xfrm>
            <a:off x="5555815" y="3821546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8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1C8C0FC-CF2E-62A8-2ABB-967210F75A62}"/>
              </a:ext>
            </a:extLst>
          </p:cNvPr>
          <p:cNvSpPr/>
          <p:nvPr/>
        </p:nvSpPr>
        <p:spPr>
          <a:xfrm>
            <a:off x="6084646" y="3837723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9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5228CAA-5D98-E452-E28E-E4DBBDC6D3B7}"/>
              </a:ext>
            </a:extLst>
          </p:cNvPr>
          <p:cNvSpPr txBox="1"/>
          <p:nvPr/>
        </p:nvSpPr>
        <p:spPr>
          <a:xfrm>
            <a:off x="2592111" y="4629042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$14</a:t>
            </a:r>
            <a:endParaRPr lang="en-US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A87C0B-2484-78FC-77BC-3710EC5D8827}"/>
              </a:ext>
            </a:extLst>
          </p:cNvPr>
          <p:cNvSpPr txBox="1"/>
          <p:nvPr/>
        </p:nvSpPr>
        <p:spPr>
          <a:xfrm>
            <a:off x="3269270" y="4621385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$18</a:t>
            </a:r>
            <a:endParaRPr 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A34ED7-ECBB-D79F-C2D4-B1188CD31935}"/>
              </a:ext>
            </a:extLst>
          </p:cNvPr>
          <p:cNvSpPr txBox="1"/>
          <p:nvPr/>
        </p:nvSpPr>
        <p:spPr>
          <a:xfrm>
            <a:off x="3946429" y="4613631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$20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62A544-AD4F-848F-94BF-490645D9962D}"/>
              </a:ext>
            </a:extLst>
          </p:cNvPr>
          <p:cNvSpPr txBox="1"/>
          <p:nvPr/>
        </p:nvSpPr>
        <p:spPr>
          <a:xfrm>
            <a:off x="4369543" y="461573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$21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A9D220-2F08-B429-6C14-305C4CC4F122}"/>
              </a:ext>
            </a:extLst>
          </p:cNvPr>
          <p:cNvSpPr txBox="1"/>
          <p:nvPr/>
        </p:nvSpPr>
        <p:spPr>
          <a:xfrm>
            <a:off x="4867167" y="4607773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$22</a:t>
            </a:r>
            <a:endParaRPr 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74CDBB-E66C-458E-A784-125C8F3B5BE4}"/>
              </a:ext>
            </a:extLst>
          </p:cNvPr>
          <p:cNvSpPr txBox="1"/>
          <p:nvPr/>
        </p:nvSpPr>
        <p:spPr>
          <a:xfrm>
            <a:off x="5285616" y="461207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$25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FA1B7E-2F0D-B5A6-6C44-6E0179A42E57}"/>
              </a:ext>
            </a:extLst>
          </p:cNvPr>
          <p:cNvSpPr txBox="1"/>
          <p:nvPr/>
        </p:nvSpPr>
        <p:spPr>
          <a:xfrm>
            <a:off x="5633826" y="460437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$26</a:t>
            </a:r>
            <a:endParaRPr lang="en-US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5CB9E84-9692-32FF-74A4-DFAA36BE08C8}"/>
              </a:ext>
            </a:extLst>
          </p:cNvPr>
          <p:cNvSpPr txBox="1"/>
          <p:nvPr/>
        </p:nvSpPr>
        <p:spPr>
          <a:xfrm>
            <a:off x="6048389" y="460810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$30</a:t>
            </a:r>
            <a:endParaRPr lang="en-US" sz="1600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630BD591-F159-8F2B-D740-48837E27FC09}"/>
              </a:ext>
            </a:extLst>
          </p:cNvPr>
          <p:cNvSpPr/>
          <p:nvPr/>
        </p:nvSpPr>
        <p:spPr>
          <a:xfrm>
            <a:off x="1977949" y="3908865"/>
            <a:ext cx="1833790" cy="1106710"/>
          </a:xfrm>
          <a:prstGeom prst="roundRect">
            <a:avLst/>
          </a:prstGeom>
          <a:solidFill>
            <a:schemeClr val="accent1">
              <a:alpha val="19925"/>
            </a:scheme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419F0AE-F6AF-2A18-56F2-13325077D702}"/>
              </a:ext>
            </a:extLst>
          </p:cNvPr>
          <p:cNvSpPr/>
          <p:nvPr/>
        </p:nvSpPr>
        <p:spPr>
          <a:xfrm>
            <a:off x="3842652" y="3890488"/>
            <a:ext cx="1057005" cy="1106710"/>
          </a:xfrm>
          <a:prstGeom prst="roundRect">
            <a:avLst/>
          </a:prstGeom>
          <a:solidFill>
            <a:schemeClr val="accent6">
              <a:lumMod val="75000"/>
              <a:alpha val="19925"/>
            </a:scheme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C9121F83-F1DC-F29C-2338-13B53E7E0AE8}"/>
              </a:ext>
            </a:extLst>
          </p:cNvPr>
          <p:cNvSpPr/>
          <p:nvPr/>
        </p:nvSpPr>
        <p:spPr>
          <a:xfrm>
            <a:off x="4926021" y="3898463"/>
            <a:ext cx="388015" cy="1106710"/>
          </a:xfrm>
          <a:prstGeom prst="roundRect">
            <a:avLst/>
          </a:prstGeom>
          <a:solidFill>
            <a:srgbClr val="00B050">
              <a:alpha val="19925"/>
            </a:srgb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C526D61A-B885-AAF2-CB59-FB2BF7B57B87}"/>
              </a:ext>
            </a:extLst>
          </p:cNvPr>
          <p:cNvSpPr/>
          <p:nvPr/>
        </p:nvSpPr>
        <p:spPr>
          <a:xfrm>
            <a:off x="6092493" y="3860886"/>
            <a:ext cx="388015" cy="1106710"/>
          </a:xfrm>
          <a:prstGeom prst="roundRect">
            <a:avLst/>
          </a:prstGeom>
          <a:solidFill>
            <a:srgbClr val="00B050">
              <a:alpha val="19925"/>
            </a:srgb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5A15CB8-6139-5660-4CDC-02CC48389B63}"/>
              </a:ext>
            </a:extLst>
          </p:cNvPr>
          <p:cNvSpPr/>
          <p:nvPr/>
        </p:nvSpPr>
        <p:spPr>
          <a:xfrm>
            <a:off x="4934669" y="3470345"/>
            <a:ext cx="86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</a:t>
            </a:r>
            <a:r>
              <a:rPr lang="en-US" baseline="-25000" dirty="0">
                <a:solidFill>
                  <a:srgbClr val="00B050"/>
                </a:solidFill>
              </a:rPr>
              <a:t>3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12AE4F64-13BC-E25D-E736-6CEBD961CB45}"/>
              </a:ext>
            </a:extLst>
          </p:cNvPr>
          <p:cNvSpPr/>
          <p:nvPr/>
        </p:nvSpPr>
        <p:spPr>
          <a:xfrm>
            <a:off x="5332592" y="3884049"/>
            <a:ext cx="723120" cy="1106710"/>
          </a:xfrm>
          <a:prstGeom prst="roundRect">
            <a:avLst/>
          </a:prstGeom>
          <a:solidFill>
            <a:srgbClr val="FF0000">
              <a:alpha val="19925"/>
            </a:srgb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5D38150-7EA5-B379-67D5-B97D7FB8BF57}"/>
              </a:ext>
            </a:extLst>
          </p:cNvPr>
          <p:cNvSpPr txBox="1"/>
          <p:nvPr/>
        </p:nvSpPr>
        <p:spPr>
          <a:xfrm>
            <a:off x="2286000" y="5059401"/>
            <a:ext cx="123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p(S</a:t>
            </a:r>
            <a:r>
              <a:rPr lang="en-US" baseline="-25000" dirty="0">
                <a:solidFill>
                  <a:srgbClr val="002060"/>
                </a:solidFill>
              </a:rPr>
              <a:t>1</a:t>
            </a:r>
            <a:r>
              <a:rPr lang="en-US" dirty="0">
                <a:solidFill>
                  <a:srgbClr val="002060"/>
                </a:solidFill>
              </a:rPr>
              <a:t>) = 14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9A3AFDA-42DA-99FF-820E-8CBD00CD6C99}"/>
              </a:ext>
            </a:extLst>
          </p:cNvPr>
          <p:cNvSpPr txBox="1"/>
          <p:nvPr/>
        </p:nvSpPr>
        <p:spPr>
          <a:xfrm>
            <a:off x="3728943" y="5050322"/>
            <a:ext cx="123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p(S</a:t>
            </a:r>
            <a:r>
              <a:rPr lang="en-US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 = 20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C0E6B0C-7254-1E46-0C4C-FF47CCD827CF}"/>
              </a:ext>
            </a:extLst>
          </p:cNvPr>
          <p:cNvSpPr txBox="1"/>
          <p:nvPr/>
        </p:nvSpPr>
        <p:spPr>
          <a:xfrm>
            <a:off x="5817332" y="5028767"/>
            <a:ext cx="123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</a:t>
            </a:r>
            <a:r>
              <a:rPr lang="en-US" baseline="-25000" dirty="0">
                <a:solidFill>
                  <a:srgbClr val="FF0000"/>
                </a:solidFill>
              </a:rPr>
              <a:t>4</a:t>
            </a:r>
            <a:r>
              <a:rPr lang="en-US" dirty="0">
                <a:solidFill>
                  <a:srgbClr val="FF0000"/>
                </a:solidFill>
              </a:rPr>
              <a:t>) = 25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112DAF1-8360-6BCD-BD3F-2E6ECECADEFF}"/>
              </a:ext>
            </a:extLst>
          </p:cNvPr>
          <p:cNvSpPr txBox="1"/>
          <p:nvPr/>
        </p:nvSpPr>
        <p:spPr>
          <a:xfrm>
            <a:off x="4745748" y="5052081"/>
            <a:ext cx="123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p(S</a:t>
            </a:r>
            <a:r>
              <a:rPr lang="en-US" baseline="-25000" dirty="0">
                <a:solidFill>
                  <a:srgbClr val="00B050"/>
                </a:solidFill>
              </a:rPr>
              <a:t>3</a:t>
            </a:r>
            <a:r>
              <a:rPr lang="en-US" dirty="0">
                <a:solidFill>
                  <a:srgbClr val="00B050"/>
                </a:solidFill>
              </a:rPr>
              <a:t>) = 22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D2C0E8F-4B5F-8D02-B993-0B26F571CBF6}"/>
              </a:ext>
            </a:extLst>
          </p:cNvPr>
          <p:cNvSpPr txBox="1"/>
          <p:nvPr/>
        </p:nvSpPr>
        <p:spPr>
          <a:xfrm>
            <a:off x="476885" y="3383631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Example: </a:t>
            </a:r>
            <a:r>
              <a:rPr lang="en-US" dirty="0">
                <a:solidFill>
                  <a:srgbClr val="002060"/>
                </a:solidFill>
              </a:rPr>
              <a:t>k = 4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04B4E1-B39A-3A05-C939-4A9642B092F1}"/>
              </a:ext>
            </a:extLst>
          </p:cNvPr>
          <p:cNvSpPr txBox="1"/>
          <p:nvPr/>
        </p:nvSpPr>
        <p:spPr>
          <a:xfrm>
            <a:off x="476885" y="5438269"/>
            <a:ext cx="691832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" altLang="zh-CN" sz="2000" b="1" dirty="0">
                <a:solidFill>
                  <a:schemeClr val="accent6">
                    <a:lumMod val="75000"/>
                  </a:schemeClr>
                </a:solidFill>
              </a:rPr>
              <a:t>Feasible Solution Notes</a:t>
            </a:r>
          </a:p>
          <a:p>
            <a:pPr indent="-342900">
              <a:spcAft>
                <a:spcPts val="600"/>
              </a:spcAft>
              <a:buBlip>
                <a:blip r:embed="rId5"/>
              </a:buBlip>
            </a:pPr>
            <a:r>
              <a:rPr lang="en-US" dirty="0">
                <a:solidFill>
                  <a:schemeClr val="tx2"/>
                </a:solidFill>
              </a:rPr>
              <a:t>A solution is a grouping of valuations (segment) with a price </a:t>
            </a:r>
            <a:endParaRPr lang="en-US" dirty="0">
              <a:solidFill>
                <a:srgbClr val="00B050"/>
              </a:solidFill>
            </a:endParaRPr>
          </a:p>
          <a:p>
            <a:pPr indent="-342900">
              <a:spcAft>
                <a:spcPts val="600"/>
              </a:spcAft>
              <a:buBlip>
                <a:blip r:embed="rId5"/>
              </a:buBlip>
            </a:pPr>
            <a:r>
              <a:rPr lang="en-US" dirty="0">
                <a:solidFill>
                  <a:schemeClr val="tx2"/>
                </a:solidFill>
              </a:rPr>
              <a:t>For k-level price, O(</a:t>
            </a:r>
            <a:r>
              <a:rPr lang="en-US" dirty="0" err="1">
                <a:solidFill>
                  <a:schemeClr val="tx2"/>
                </a:solidFill>
              </a:rPr>
              <a:t>n</a:t>
            </a:r>
            <a:r>
              <a:rPr lang="en-US" baseline="30000" dirty="0" err="1">
                <a:solidFill>
                  <a:schemeClr val="tx2"/>
                </a:solidFill>
              </a:rPr>
              <a:t>k</a:t>
            </a:r>
            <a:r>
              <a:rPr lang="en-US" dirty="0">
                <a:solidFill>
                  <a:schemeClr val="tx2"/>
                </a:solidFill>
              </a:rPr>
              <a:t>) possible solutions </a:t>
            </a:r>
          </a:p>
          <a:p>
            <a:pPr marL="342900" indent="-342900">
              <a:buBlip>
                <a:blip r:embed="rId5"/>
              </a:buBlip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99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51" grpId="0" animBg="1"/>
      <p:bldP spid="52" grpId="0" animBg="1"/>
      <p:bldP spid="53" grpId="0" animBg="1"/>
      <p:bldP spid="54" grpId="0" animBg="1"/>
      <p:bldP spid="55" grpId="0"/>
      <p:bldP spid="56" grpId="0" animBg="1"/>
      <p:bldP spid="59" grpId="0"/>
      <p:bldP spid="60" grpId="0"/>
      <p:bldP spid="61" grpId="0"/>
      <p:bldP spid="63" grpId="0"/>
      <p:bldP spid="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722E3-72EF-1CC3-65DF-9A3F7D80D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5D0E8F46-1022-239E-02AA-D8E8FA438D23}"/>
              </a:ext>
            </a:extLst>
          </p:cNvPr>
          <p:cNvSpPr/>
          <p:nvPr/>
        </p:nvSpPr>
        <p:spPr>
          <a:xfrm>
            <a:off x="476885" y="1609225"/>
            <a:ext cx="8293042" cy="1659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2061C-CD2A-25C6-8C6C-689ED0DD0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Warm-up: 𝜀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E3E6D03-CECD-BB22-520D-6BB617777CD7}"/>
                  </a:ext>
                </a:extLst>
              </p:cNvPr>
              <p:cNvSpPr txBox="1"/>
              <p:nvPr/>
            </p:nvSpPr>
            <p:spPr>
              <a:xfrm>
                <a:off x="628648" y="1687815"/>
                <a:ext cx="829304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/>
                    </a:solidFill>
                  </a:rPr>
                  <a:t>Market of n customers with associated features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ϵ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 X, </a:t>
                </a: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/>
                    </a:solidFill>
                  </a:rPr>
                  <a:t>V|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 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(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) = v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Objective</a:t>
                </a:r>
                <a:r>
                  <a:rPr lang="en-US" sz="2000" dirty="0">
                    <a:solidFill>
                      <a:schemeClr val="tx2"/>
                    </a:solidFill>
                  </a:rPr>
                  <a:t>: Choose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k</a:t>
                </a:r>
                <a:r>
                  <a:rPr lang="en-US" sz="2000" dirty="0">
                    <a:solidFill>
                      <a:schemeClr val="tx2"/>
                    </a:solidFill>
                  </a:rPr>
                  <a:t> segments S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and prices p(S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) to maximize revenue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E3E6D03-CECD-BB22-520D-6BB617777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1687815"/>
                <a:ext cx="8293042" cy="1477328"/>
              </a:xfrm>
              <a:prstGeom prst="rect">
                <a:avLst/>
              </a:prstGeom>
              <a:blipFill>
                <a:blip r:embed="rId3"/>
                <a:stretch>
                  <a:fillRect l="-765" t="-1695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A787CD3-3645-46D7-37F5-355725122689}"/>
                  </a:ext>
                </a:extLst>
              </p:cNvPr>
              <p:cNvSpPr/>
              <p:nvPr/>
            </p:nvSpPr>
            <p:spPr>
              <a:xfrm>
                <a:off x="1360130" y="4447812"/>
                <a:ext cx="6886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A787CD3-3645-46D7-37F5-3557251226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30" y="4447812"/>
                <a:ext cx="6886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AA9A485-2F05-894F-E980-2593270EECB8}"/>
              </a:ext>
            </a:extLst>
          </p:cNvPr>
          <p:cNvCxnSpPr>
            <a:cxnSpLocks/>
          </p:cNvCxnSpPr>
          <p:nvPr/>
        </p:nvCxnSpPr>
        <p:spPr>
          <a:xfrm>
            <a:off x="1870710" y="4411942"/>
            <a:ext cx="5091187" cy="351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B553992-B2BA-0F2D-E2F4-28536DD52425}"/>
              </a:ext>
            </a:extLst>
          </p:cNvPr>
          <p:cNvCxnSpPr/>
          <p:nvPr/>
        </p:nvCxnSpPr>
        <p:spPr>
          <a:xfrm>
            <a:off x="2840529" y="425850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0E47DB-53B7-8942-1418-36DB249AD3D8}"/>
              </a:ext>
            </a:extLst>
          </p:cNvPr>
          <p:cNvCxnSpPr/>
          <p:nvPr/>
        </p:nvCxnSpPr>
        <p:spPr>
          <a:xfrm>
            <a:off x="2424894" y="4273449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25F45C-66E5-58E2-2067-90D22F6D11AA}"/>
              </a:ext>
            </a:extLst>
          </p:cNvPr>
          <p:cNvCxnSpPr/>
          <p:nvPr/>
        </p:nvCxnSpPr>
        <p:spPr>
          <a:xfrm>
            <a:off x="3521480" y="425850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677E21-5758-0003-853A-7BF7D21C14D4}"/>
              </a:ext>
            </a:extLst>
          </p:cNvPr>
          <p:cNvCxnSpPr/>
          <p:nvPr/>
        </p:nvCxnSpPr>
        <p:spPr>
          <a:xfrm>
            <a:off x="6286501" y="425402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E00C766-D6AF-A1F1-369C-49ECF92F8F1D}"/>
              </a:ext>
            </a:extLst>
          </p:cNvPr>
          <p:cNvSpPr/>
          <p:nvPr/>
        </p:nvSpPr>
        <p:spPr>
          <a:xfrm>
            <a:off x="2222613" y="3819472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1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C88B1-77BC-E816-01E2-F363272CC469}"/>
              </a:ext>
            </a:extLst>
          </p:cNvPr>
          <p:cNvSpPr/>
          <p:nvPr/>
        </p:nvSpPr>
        <p:spPr>
          <a:xfrm>
            <a:off x="2718975" y="3516905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</a:t>
            </a:r>
            <a:r>
              <a:rPr lang="en-US" baseline="-25000" dirty="0">
                <a:solidFill>
                  <a:srgbClr val="002060"/>
                </a:solidFill>
              </a:rPr>
              <a:t>1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B7406F-1573-463D-0062-C421C4951596}"/>
              </a:ext>
            </a:extLst>
          </p:cNvPr>
          <p:cNvSpPr/>
          <p:nvPr/>
        </p:nvSpPr>
        <p:spPr>
          <a:xfrm>
            <a:off x="4157262" y="3469869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869ED9-B474-27A9-F62D-FA2527B0FA16}"/>
              </a:ext>
            </a:extLst>
          </p:cNvPr>
          <p:cNvSpPr/>
          <p:nvPr/>
        </p:nvSpPr>
        <p:spPr>
          <a:xfrm>
            <a:off x="6080418" y="3507017"/>
            <a:ext cx="573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baseline="-25000" dirty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0767413-3891-DC7E-8068-49A5BE203581}"/>
              </a:ext>
            </a:extLst>
          </p:cNvPr>
          <p:cNvCxnSpPr/>
          <p:nvPr/>
        </p:nvCxnSpPr>
        <p:spPr>
          <a:xfrm>
            <a:off x="4202762" y="425850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7F3F5F3-D389-BBBA-B32C-270E01D0194B}"/>
              </a:ext>
            </a:extLst>
          </p:cNvPr>
          <p:cNvCxnSpPr/>
          <p:nvPr/>
        </p:nvCxnSpPr>
        <p:spPr>
          <a:xfrm>
            <a:off x="4563672" y="4262179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6F792D8-F1DD-8295-A9B3-A9B3B9FCE530}"/>
              </a:ext>
            </a:extLst>
          </p:cNvPr>
          <p:cNvCxnSpPr/>
          <p:nvPr/>
        </p:nvCxnSpPr>
        <p:spPr>
          <a:xfrm>
            <a:off x="5067831" y="4254425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D8045C-4358-79C4-8A21-9655CCA5D75B}"/>
              </a:ext>
            </a:extLst>
          </p:cNvPr>
          <p:cNvCxnSpPr/>
          <p:nvPr/>
        </p:nvCxnSpPr>
        <p:spPr>
          <a:xfrm>
            <a:off x="5597421" y="4254425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9148B1-EE2C-34A0-88CD-9197539EEC1D}"/>
              </a:ext>
            </a:extLst>
          </p:cNvPr>
          <p:cNvCxnSpPr/>
          <p:nvPr/>
        </p:nvCxnSpPr>
        <p:spPr>
          <a:xfrm>
            <a:off x="5795541" y="426545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078309D-91D1-1C95-BB09-B847D106BB52}"/>
              </a:ext>
            </a:extLst>
          </p:cNvPr>
          <p:cNvSpPr txBox="1"/>
          <p:nvPr/>
        </p:nvSpPr>
        <p:spPr>
          <a:xfrm>
            <a:off x="2108481" y="462723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$8</a:t>
            </a:r>
            <a:endParaRPr lang="en-US" sz="16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1392C7-9E01-2F1B-A94F-F182CF9FF4E2}"/>
              </a:ext>
            </a:extLst>
          </p:cNvPr>
          <p:cNvSpPr/>
          <p:nvPr/>
        </p:nvSpPr>
        <p:spPr>
          <a:xfrm>
            <a:off x="2662843" y="3824556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2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E7DF76-253F-52FC-E8DA-8135DE86F61D}"/>
              </a:ext>
            </a:extLst>
          </p:cNvPr>
          <p:cNvSpPr/>
          <p:nvPr/>
        </p:nvSpPr>
        <p:spPr>
          <a:xfrm>
            <a:off x="3351083" y="3822699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3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36CB19-1B1E-5D3C-79A5-CAC645907E34}"/>
              </a:ext>
            </a:extLst>
          </p:cNvPr>
          <p:cNvSpPr/>
          <p:nvPr/>
        </p:nvSpPr>
        <p:spPr>
          <a:xfrm>
            <a:off x="4039164" y="3821546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4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FC3F920-097D-B673-C0F6-671D642B21F7}"/>
              </a:ext>
            </a:extLst>
          </p:cNvPr>
          <p:cNvSpPr/>
          <p:nvPr/>
        </p:nvSpPr>
        <p:spPr>
          <a:xfrm>
            <a:off x="4418287" y="3813888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5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B3F4628-91EC-BE06-A6F5-C9116D46D9DF}"/>
              </a:ext>
            </a:extLst>
          </p:cNvPr>
          <p:cNvSpPr/>
          <p:nvPr/>
        </p:nvSpPr>
        <p:spPr>
          <a:xfrm>
            <a:off x="4914028" y="3814933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6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C50CAF-793F-6DC6-AE46-3955A1BF4C3B}"/>
              </a:ext>
            </a:extLst>
          </p:cNvPr>
          <p:cNvSpPr/>
          <p:nvPr/>
        </p:nvSpPr>
        <p:spPr>
          <a:xfrm>
            <a:off x="5319566" y="3841025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7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D15D8FB-49CF-4CEA-54DC-EB9D1195A2B9}"/>
              </a:ext>
            </a:extLst>
          </p:cNvPr>
          <p:cNvSpPr/>
          <p:nvPr/>
        </p:nvSpPr>
        <p:spPr>
          <a:xfrm>
            <a:off x="5555815" y="3821546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8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B25C96A-AF62-199B-6CF2-6578E72FF0D5}"/>
              </a:ext>
            </a:extLst>
          </p:cNvPr>
          <p:cNvSpPr/>
          <p:nvPr/>
        </p:nvSpPr>
        <p:spPr>
          <a:xfrm>
            <a:off x="6084646" y="3837723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9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7189C8-793C-6D9F-FC54-DBD78290C249}"/>
              </a:ext>
            </a:extLst>
          </p:cNvPr>
          <p:cNvSpPr txBox="1"/>
          <p:nvPr/>
        </p:nvSpPr>
        <p:spPr>
          <a:xfrm>
            <a:off x="2592111" y="4629042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$14</a:t>
            </a:r>
            <a:endParaRPr lang="en-US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7DABB51-80A0-7076-5F59-0EF6E13A2256}"/>
              </a:ext>
            </a:extLst>
          </p:cNvPr>
          <p:cNvSpPr txBox="1"/>
          <p:nvPr/>
        </p:nvSpPr>
        <p:spPr>
          <a:xfrm>
            <a:off x="3269270" y="4621385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$18</a:t>
            </a:r>
            <a:endParaRPr 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028D1C-3E52-D802-730C-786C2DB31C26}"/>
              </a:ext>
            </a:extLst>
          </p:cNvPr>
          <p:cNvSpPr txBox="1"/>
          <p:nvPr/>
        </p:nvSpPr>
        <p:spPr>
          <a:xfrm>
            <a:off x="3946429" y="4613631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$20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BBB29BC-9E7B-C353-98F6-B69ED5D7DF0A}"/>
              </a:ext>
            </a:extLst>
          </p:cNvPr>
          <p:cNvSpPr txBox="1"/>
          <p:nvPr/>
        </p:nvSpPr>
        <p:spPr>
          <a:xfrm>
            <a:off x="4369543" y="461573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$21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B503B2-C85E-9709-5411-BCEC04B1670F}"/>
              </a:ext>
            </a:extLst>
          </p:cNvPr>
          <p:cNvSpPr txBox="1"/>
          <p:nvPr/>
        </p:nvSpPr>
        <p:spPr>
          <a:xfrm>
            <a:off x="4867167" y="4607773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$22</a:t>
            </a:r>
            <a:endParaRPr 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FFE1DA-2172-AA83-036D-9E0B9BC3F554}"/>
              </a:ext>
            </a:extLst>
          </p:cNvPr>
          <p:cNvSpPr txBox="1"/>
          <p:nvPr/>
        </p:nvSpPr>
        <p:spPr>
          <a:xfrm>
            <a:off x="5285616" y="461207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$25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71A6B51-7C0C-0968-432E-96670222E0B5}"/>
              </a:ext>
            </a:extLst>
          </p:cNvPr>
          <p:cNvSpPr txBox="1"/>
          <p:nvPr/>
        </p:nvSpPr>
        <p:spPr>
          <a:xfrm>
            <a:off x="5633826" y="460437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$26</a:t>
            </a:r>
            <a:endParaRPr lang="en-US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4C6E9A2-8DFE-3D9E-6C3D-E07C7D512A6A}"/>
              </a:ext>
            </a:extLst>
          </p:cNvPr>
          <p:cNvSpPr txBox="1"/>
          <p:nvPr/>
        </p:nvSpPr>
        <p:spPr>
          <a:xfrm>
            <a:off x="6048389" y="460810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$30</a:t>
            </a:r>
            <a:endParaRPr lang="en-US" sz="1600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DC232FB-3E66-6F7C-BAAF-E8D9BAC20503}"/>
              </a:ext>
            </a:extLst>
          </p:cNvPr>
          <p:cNvSpPr/>
          <p:nvPr/>
        </p:nvSpPr>
        <p:spPr>
          <a:xfrm>
            <a:off x="1977949" y="3908865"/>
            <a:ext cx="1833790" cy="1106710"/>
          </a:xfrm>
          <a:prstGeom prst="roundRect">
            <a:avLst/>
          </a:prstGeom>
          <a:solidFill>
            <a:schemeClr val="accent1">
              <a:alpha val="19925"/>
            </a:scheme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38958ED5-6E70-6906-343D-E20481301BCE}"/>
              </a:ext>
            </a:extLst>
          </p:cNvPr>
          <p:cNvSpPr/>
          <p:nvPr/>
        </p:nvSpPr>
        <p:spPr>
          <a:xfrm>
            <a:off x="3842652" y="3890488"/>
            <a:ext cx="1440898" cy="1106710"/>
          </a:xfrm>
          <a:prstGeom prst="roundRect">
            <a:avLst/>
          </a:prstGeom>
          <a:solidFill>
            <a:schemeClr val="accent6">
              <a:lumMod val="75000"/>
              <a:alpha val="19925"/>
            </a:scheme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94B8E3EA-CC37-D7BF-7B79-147687957887}"/>
              </a:ext>
            </a:extLst>
          </p:cNvPr>
          <p:cNvSpPr/>
          <p:nvPr/>
        </p:nvSpPr>
        <p:spPr>
          <a:xfrm>
            <a:off x="5319215" y="3876349"/>
            <a:ext cx="753717" cy="1106710"/>
          </a:xfrm>
          <a:prstGeom prst="roundRect">
            <a:avLst/>
          </a:prstGeom>
          <a:solidFill>
            <a:srgbClr val="00B050">
              <a:alpha val="19925"/>
            </a:srgb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042A735-D280-CB34-5634-5B2384F71039}"/>
              </a:ext>
            </a:extLst>
          </p:cNvPr>
          <p:cNvSpPr/>
          <p:nvPr/>
        </p:nvSpPr>
        <p:spPr>
          <a:xfrm>
            <a:off x="4934669" y="3470345"/>
            <a:ext cx="860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S</a:t>
            </a:r>
            <a:r>
              <a:rPr lang="en-US" baseline="-25000" dirty="0">
                <a:solidFill>
                  <a:srgbClr val="00B050"/>
                </a:solidFill>
              </a:rPr>
              <a:t>3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E1FEA801-843F-CBC3-205F-308C5DD957B2}"/>
              </a:ext>
            </a:extLst>
          </p:cNvPr>
          <p:cNvSpPr/>
          <p:nvPr/>
        </p:nvSpPr>
        <p:spPr>
          <a:xfrm>
            <a:off x="6084646" y="3884049"/>
            <a:ext cx="380126" cy="1106710"/>
          </a:xfrm>
          <a:prstGeom prst="roundRect">
            <a:avLst/>
          </a:prstGeom>
          <a:solidFill>
            <a:srgbClr val="FF0000">
              <a:alpha val="19925"/>
            </a:srgb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4F4220-972C-0B75-757C-F11E7B5079A4}"/>
              </a:ext>
            </a:extLst>
          </p:cNvPr>
          <p:cNvSpPr txBox="1"/>
          <p:nvPr/>
        </p:nvSpPr>
        <p:spPr>
          <a:xfrm>
            <a:off x="2286000" y="5059401"/>
            <a:ext cx="123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p(S</a:t>
            </a:r>
            <a:r>
              <a:rPr lang="en-US" baseline="-25000" dirty="0">
                <a:solidFill>
                  <a:srgbClr val="002060"/>
                </a:solidFill>
              </a:rPr>
              <a:t>1</a:t>
            </a:r>
            <a:r>
              <a:rPr lang="en-US" dirty="0">
                <a:solidFill>
                  <a:srgbClr val="002060"/>
                </a:solidFill>
              </a:rPr>
              <a:t>) = 14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F2D7629-3C78-8C6D-3D9C-5C7BEA06DE7B}"/>
              </a:ext>
            </a:extLst>
          </p:cNvPr>
          <p:cNvSpPr txBox="1"/>
          <p:nvPr/>
        </p:nvSpPr>
        <p:spPr>
          <a:xfrm>
            <a:off x="3764273" y="5061807"/>
            <a:ext cx="123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p(S</a:t>
            </a:r>
            <a:r>
              <a:rPr lang="en-US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 = 20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A57B659-3D71-7481-8B77-B90D0C834962}"/>
              </a:ext>
            </a:extLst>
          </p:cNvPr>
          <p:cNvSpPr txBox="1"/>
          <p:nvPr/>
        </p:nvSpPr>
        <p:spPr>
          <a:xfrm>
            <a:off x="6048389" y="5018304"/>
            <a:ext cx="123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p(S</a:t>
            </a:r>
            <a:r>
              <a:rPr lang="en-US" baseline="-25000" dirty="0">
                <a:solidFill>
                  <a:srgbClr val="FF0000"/>
                </a:solidFill>
              </a:rPr>
              <a:t>4</a:t>
            </a:r>
            <a:r>
              <a:rPr lang="en-US" dirty="0">
                <a:solidFill>
                  <a:srgbClr val="FF0000"/>
                </a:solidFill>
              </a:rPr>
              <a:t>) = 30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B99B846-F175-F0AE-DBC4-BA94CCD837F9}"/>
              </a:ext>
            </a:extLst>
          </p:cNvPr>
          <p:cNvSpPr txBox="1"/>
          <p:nvPr/>
        </p:nvSpPr>
        <p:spPr>
          <a:xfrm>
            <a:off x="4922075" y="5040198"/>
            <a:ext cx="1235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p(S</a:t>
            </a:r>
            <a:r>
              <a:rPr lang="en-US" baseline="-25000" dirty="0">
                <a:solidFill>
                  <a:srgbClr val="00B050"/>
                </a:solidFill>
              </a:rPr>
              <a:t>3</a:t>
            </a:r>
            <a:r>
              <a:rPr lang="en-US" dirty="0">
                <a:solidFill>
                  <a:srgbClr val="00B050"/>
                </a:solidFill>
              </a:rPr>
              <a:t>) = 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D0507-06CD-34F1-1919-6AB457BCCD66}"/>
              </a:ext>
            </a:extLst>
          </p:cNvPr>
          <p:cNvSpPr txBox="1"/>
          <p:nvPr/>
        </p:nvSpPr>
        <p:spPr>
          <a:xfrm>
            <a:off x="476885" y="3383631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Example: </a:t>
            </a:r>
            <a:r>
              <a:rPr lang="en-US" dirty="0">
                <a:solidFill>
                  <a:srgbClr val="002060"/>
                </a:solidFill>
              </a:rPr>
              <a:t>k = 4</a:t>
            </a:r>
            <a:endParaRPr lang="en-US" b="1" dirty="0">
              <a:solidFill>
                <a:srgbClr val="00206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24179C-8E3F-782C-3F2D-6DAA337D9E67}"/>
              </a:ext>
            </a:extLst>
          </p:cNvPr>
          <p:cNvSpPr txBox="1"/>
          <p:nvPr/>
        </p:nvSpPr>
        <p:spPr>
          <a:xfrm>
            <a:off x="476885" y="5426036"/>
            <a:ext cx="8444805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" altLang="zh-CN" sz="2000" b="1" dirty="0">
                <a:solidFill>
                  <a:schemeClr val="accent6">
                    <a:lumMod val="75000"/>
                  </a:schemeClr>
                </a:solidFill>
              </a:rPr>
              <a:t>Optimal Solution Notes</a:t>
            </a:r>
          </a:p>
          <a:p>
            <a:pPr indent="-342900">
              <a:spcAft>
                <a:spcPts val="600"/>
              </a:spcAft>
              <a:buBlip>
                <a:blip r:embed="rId5"/>
              </a:buBlip>
            </a:pPr>
            <a:r>
              <a:rPr lang="en-US" dirty="0">
                <a:solidFill>
                  <a:schemeClr val="tx2"/>
                </a:solidFill>
              </a:rPr>
              <a:t>Optimal price in each segment (except the first) uses the lowest valuation</a:t>
            </a:r>
            <a:endParaRPr lang="en-US" dirty="0">
              <a:solidFill>
                <a:srgbClr val="00B050"/>
              </a:solidFill>
            </a:endParaRPr>
          </a:p>
          <a:p>
            <a:pPr indent="-342900">
              <a:spcAft>
                <a:spcPts val="600"/>
              </a:spcAft>
              <a:buBlip>
                <a:blip r:embed="rId5"/>
              </a:buBlip>
            </a:pPr>
            <a:r>
              <a:rPr lang="en-US" dirty="0">
                <a:solidFill>
                  <a:schemeClr val="tx2"/>
                </a:solidFill>
              </a:rPr>
              <a:t>Optimal segments must be contiguous in valuation space</a:t>
            </a:r>
          </a:p>
          <a:p>
            <a:pPr marL="342900" indent="-342900">
              <a:buBlip>
                <a:blip r:embed="rId5"/>
              </a:buBlip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24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D4CD3-ACB2-0289-EFC3-EC422957D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C04F1E23-B22D-2B08-CE42-8E861C957D3A}"/>
              </a:ext>
            </a:extLst>
          </p:cNvPr>
          <p:cNvSpPr/>
          <p:nvPr/>
        </p:nvSpPr>
        <p:spPr>
          <a:xfrm>
            <a:off x="476885" y="1609225"/>
            <a:ext cx="8293042" cy="1659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6232AB-51EC-52C2-51FF-4C2B03D01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Warm-up: 𝜀 = 0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B944AEF2-C351-553F-6185-C386C914E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 dirty="0"/>
              <a:t>Dartmouth Seminar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76ECD8-6FA8-37B4-6575-38C20A900CFB}"/>
                  </a:ext>
                </a:extLst>
              </p:cNvPr>
              <p:cNvSpPr txBox="1"/>
              <p:nvPr/>
            </p:nvSpPr>
            <p:spPr>
              <a:xfrm>
                <a:off x="628648" y="1687815"/>
                <a:ext cx="829304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/>
                    </a:solidFill>
                  </a:rPr>
                  <a:t>Market of n customers with associated features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ϵ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 X, </a:t>
                </a: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/>
                    </a:solidFill>
                  </a:rPr>
                  <a:t>V|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 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(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) = v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Objective</a:t>
                </a:r>
                <a:r>
                  <a:rPr lang="en-US" sz="2000" dirty="0">
                    <a:solidFill>
                      <a:schemeClr val="tx2"/>
                    </a:solidFill>
                  </a:rPr>
                  <a:t>: Choose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k</a:t>
                </a:r>
                <a:r>
                  <a:rPr lang="en-US" sz="2000" dirty="0">
                    <a:solidFill>
                      <a:schemeClr val="tx2"/>
                    </a:solidFill>
                  </a:rPr>
                  <a:t> segments S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and prices p(S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) to maximize revenue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D76ECD8-6FA8-37B4-6575-38C20A900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1687815"/>
                <a:ext cx="8293042" cy="1477328"/>
              </a:xfrm>
              <a:prstGeom prst="rect">
                <a:avLst/>
              </a:prstGeom>
              <a:blipFill>
                <a:blip r:embed="rId3"/>
                <a:stretch>
                  <a:fillRect l="-765" t="-1695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698A0B-4BBB-333A-02F3-B68A0B3CBBFF}"/>
                  </a:ext>
                </a:extLst>
              </p:cNvPr>
              <p:cNvSpPr/>
              <p:nvPr/>
            </p:nvSpPr>
            <p:spPr>
              <a:xfrm>
                <a:off x="1360130" y="4539252"/>
                <a:ext cx="6886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1698A0B-4BBB-333A-02F3-B68A0B3CBB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30" y="4539252"/>
                <a:ext cx="6886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D0D234-4098-FB6A-3160-26988B3101D2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870710" y="4411942"/>
            <a:ext cx="5667423" cy="3895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2A85E44-7346-0A38-E61C-AF63E1039C9F}"/>
              </a:ext>
            </a:extLst>
          </p:cNvPr>
          <p:cNvCxnSpPr/>
          <p:nvPr/>
        </p:nvCxnSpPr>
        <p:spPr>
          <a:xfrm>
            <a:off x="2840529" y="425850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0152F4-A60E-319C-BD90-FA80D5F2A534}"/>
              </a:ext>
            </a:extLst>
          </p:cNvPr>
          <p:cNvCxnSpPr/>
          <p:nvPr/>
        </p:nvCxnSpPr>
        <p:spPr>
          <a:xfrm>
            <a:off x="2424894" y="4273449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CC6D00A-3CA6-631A-832B-120097917BF0}"/>
              </a:ext>
            </a:extLst>
          </p:cNvPr>
          <p:cNvCxnSpPr/>
          <p:nvPr/>
        </p:nvCxnSpPr>
        <p:spPr>
          <a:xfrm>
            <a:off x="3521480" y="425850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A4DDDF-93B0-7E49-24B2-DD547F735263}"/>
              </a:ext>
            </a:extLst>
          </p:cNvPr>
          <p:cNvCxnSpPr/>
          <p:nvPr/>
        </p:nvCxnSpPr>
        <p:spPr>
          <a:xfrm>
            <a:off x="6286501" y="425402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F44B496-CD6F-8E8E-29B2-99C5245CAB1F}"/>
              </a:ext>
            </a:extLst>
          </p:cNvPr>
          <p:cNvSpPr/>
          <p:nvPr/>
        </p:nvSpPr>
        <p:spPr>
          <a:xfrm>
            <a:off x="2222613" y="3819472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1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C11A76-6CCE-795F-CEAE-DEB2AFB8A652}"/>
              </a:ext>
            </a:extLst>
          </p:cNvPr>
          <p:cNvSpPr/>
          <p:nvPr/>
        </p:nvSpPr>
        <p:spPr>
          <a:xfrm>
            <a:off x="2718975" y="3516905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</a:t>
            </a:r>
            <a:r>
              <a:rPr lang="en-US" baseline="-25000" dirty="0">
                <a:solidFill>
                  <a:srgbClr val="002060"/>
                </a:solidFill>
              </a:rPr>
              <a:t>1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4F6903-FC6D-4814-B388-449667B60DB0}"/>
              </a:ext>
            </a:extLst>
          </p:cNvPr>
          <p:cNvSpPr/>
          <p:nvPr/>
        </p:nvSpPr>
        <p:spPr>
          <a:xfrm>
            <a:off x="4157262" y="3469869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61ECF7D-834D-219E-B853-F5AFD0ED3DB5}"/>
              </a:ext>
            </a:extLst>
          </p:cNvPr>
          <p:cNvCxnSpPr/>
          <p:nvPr/>
        </p:nvCxnSpPr>
        <p:spPr>
          <a:xfrm>
            <a:off x="4202762" y="425850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C60855-4E90-1A52-F7D8-5F7B8D904C12}"/>
              </a:ext>
            </a:extLst>
          </p:cNvPr>
          <p:cNvCxnSpPr/>
          <p:nvPr/>
        </p:nvCxnSpPr>
        <p:spPr>
          <a:xfrm>
            <a:off x="4563672" y="4262179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2E09BA-4BFC-34E8-2A00-8820C45BBFFA}"/>
              </a:ext>
            </a:extLst>
          </p:cNvPr>
          <p:cNvCxnSpPr/>
          <p:nvPr/>
        </p:nvCxnSpPr>
        <p:spPr>
          <a:xfrm>
            <a:off x="5067831" y="4254425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331D01-28EB-6287-1A9D-6482D5113EE9}"/>
              </a:ext>
            </a:extLst>
          </p:cNvPr>
          <p:cNvCxnSpPr/>
          <p:nvPr/>
        </p:nvCxnSpPr>
        <p:spPr>
          <a:xfrm>
            <a:off x="5597421" y="4254425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397765-E215-F62F-72B2-A6CDCECA2160}"/>
              </a:ext>
            </a:extLst>
          </p:cNvPr>
          <p:cNvCxnSpPr/>
          <p:nvPr/>
        </p:nvCxnSpPr>
        <p:spPr>
          <a:xfrm>
            <a:off x="5795541" y="426545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B41FCF6-250B-7869-7DC5-4A733208D530}"/>
              </a:ext>
            </a:extLst>
          </p:cNvPr>
          <p:cNvSpPr txBox="1"/>
          <p:nvPr/>
        </p:nvSpPr>
        <p:spPr>
          <a:xfrm>
            <a:off x="2108481" y="462723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$8</a:t>
            </a:r>
            <a:endParaRPr lang="en-US" sz="16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B540AA2-D003-FB8F-FA6F-EBF5D108CB31}"/>
              </a:ext>
            </a:extLst>
          </p:cNvPr>
          <p:cNvSpPr/>
          <p:nvPr/>
        </p:nvSpPr>
        <p:spPr>
          <a:xfrm>
            <a:off x="2662843" y="3824556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2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431E90B-A763-A8F5-E20C-83A1CDF5E47C}"/>
              </a:ext>
            </a:extLst>
          </p:cNvPr>
          <p:cNvSpPr/>
          <p:nvPr/>
        </p:nvSpPr>
        <p:spPr>
          <a:xfrm>
            <a:off x="3351083" y="3822699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3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685BE2C-6758-E904-AD90-96161AA49729}"/>
              </a:ext>
            </a:extLst>
          </p:cNvPr>
          <p:cNvSpPr/>
          <p:nvPr/>
        </p:nvSpPr>
        <p:spPr>
          <a:xfrm>
            <a:off x="4039164" y="3821546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4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8FE819-9AE6-E397-B097-968A03F9D10F}"/>
              </a:ext>
            </a:extLst>
          </p:cNvPr>
          <p:cNvSpPr/>
          <p:nvPr/>
        </p:nvSpPr>
        <p:spPr>
          <a:xfrm>
            <a:off x="4418287" y="3813888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5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0B6919D-E0E6-3CC8-AA91-C2B977F1B243}"/>
              </a:ext>
            </a:extLst>
          </p:cNvPr>
          <p:cNvSpPr/>
          <p:nvPr/>
        </p:nvSpPr>
        <p:spPr>
          <a:xfrm>
            <a:off x="4914028" y="3814933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6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A323A97-F271-A160-3542-6508FE85113B}"/>
              </a:ext>
            </a:extLst>
          </p:cNvPr>
          <p:cNvSpPr/>
          <p:nvPr/>
        </p:nvSpPr>
        <p:spPr>
          <a:xfrm>
            <a:off x="5319566" y="3841025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7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09FB99-AC30-082A-770D-E01CA3375321}"/>
              </a:ext>
            </a:extLst>
          </p:cNvPr>
          <p:cNvSpPr/>
          <p:nvPr/>
        </p:nvSpPr>
        <p:spPr>
          <a:xfrm>
            <a:off x="5555815" y="3821546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8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4C16D01-EE9F-4248-C7B9-429E5CB08CBD}"/>
              </a:ext>
            </a:extLst>
          </p:cNvPr>
          <p:cNvSpPr/>
          <p:nvPr/>
        </p:nvSpPr>
        <p:spPr>
          <a:xfrm>
            <a:off x="6084646" y="3837723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9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3DFD49-AEE7-16F1-6888-80BAF5176B5B}"/>
              </a:ext>
            </a:extLst>
          </p:cNvPr>
          <p:cNvSpPr txBox="1"/>
          <p:nvPr/>
        </p:nvSpPr>
        <p:spPr>
          <a:xfrm>
            <a:off x="2592111" y="4629042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$14</a:t>
            </a:r>
            <a:endParaRPr lang="en-US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4C480A1-0361-3AE8-023D-FD70A9F0CFF6}"/>
              </a:ext>
            </a:extLst>
          </p:cNvPr>
          <p:cNvSpPr txBox="1"/>
          <p:nvPr/>
        </p:nvSpPr>
        <p:spPr>
          <a:xfrm>
            <a:off x="3269270" y="4621385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$18</a:t>
            </a:r>
            <a:endParaRPr 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C7AF557-7E5F-B07F-B8A5-BA35C2E419A4}"/>
              </a:ext>
            </a:extLst>
          </p:cNvPr>
          <p:cNvSpPr txBox="1"/>
          <p:nvPr/>
        </p:nvSpPr>
        <p:spPr>
          <a:xfrm>
            <a:off x="3946429" y="4613631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$20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3E95C0-3608-925E-B8E9-546FE7288A58}"/>
              </a:ext>
            </a:extLst>
          </p:cNvPr>
          <p:cNvSpPr txBox="1"/>
          <p:nvPr/>
        </p:nvSpPr>
        <p:spPr>
          <a:xfrm>
            <a:off x="4369543" y="461573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$21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69DAFB4-BF96-44C0-B4D9-297C4DB85404}"/>
              </a:ext>
            </a:extLst>
          </p:cNvPr>
          <p:cNvSpPr txBox="1"/>
          <p:nvPr/>
        </p:nvSpPr>
        <p:spPr>
          <a:xfrm>
            <a:off x="4867167" y="4607773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$22</a:t>
            </a:r>
            <a:endParaRPr 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71A03B-7FA6-A46E-341D-BF7CD2BC92B2}"/>
              </a:ext>
            </a:extLst>
          </p:cNvPr>
          <p:cNvSpPr txBox="1"/>
          <p:nvPr/>
        </p:nvSpPr>
        <p:spPr>
          <a:xfrm>
            <a:off x="5285616" y="461207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$25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A2B1BF2-F6CB-0721-CF33-C9CD1B89D1E8}"/>
              </a:ext>
            </a:extLst>
          </p:cNvPr>
          <p:cNvSpPr txBox="1"/>
          <p:nvPr/>
        </p:nvSpPr>
        <p:spPr>
          <a:xfrm>
            <a:off x="5633826" y="460437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$26</a:t>
            </a:r>
            <a:endParaRPr lang="en-US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F8A87DB-1F12-D6A6-DBEF-E8536336DFE8}"/>
              </a:ext>
            </a:extLst>
          </p:cNvPr>
          <p:cNvSpPr txBox="1"/>
          <p:nvPr/>
        </p:nvSpPr>
        <p:spPr>
          <a:xfrm>
            <a:off x="6048389" y="460810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$30</a:t>
            </a:r>
            <a:endParaRPr lang="en-US" sz="1600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D3EE481-D0AF-D02D-22EF-F34FC1B5F338}"/>
              </a:ext>
            </a:extLst>
          </p:cNvPr>
          <p:cNvSpPr/>
          <p:nvPr/>
        </p:nvSpPr>
        <p:spPr>
          <a:xfrm>
            <a:off x="1977949" y="3908865"/>
            <a:ext cx="1833790" cy="1106710"/>
          </a:xfrm>
          <a:prstGeom prst="roundRect">
            <a:avLst/>
          </a:prstGeom>
          <a:solidFill>
            <a:schemeClr val="accent1">
              <a:alpha val="19925"/>
            </a:scheme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53710BEA-A80D-DA11-6FAF-8F81A921AB30}"/>
              </a:ext>
            </a:extLst>
          </p:cNvPr>
          <p:cNvSpPr/>
          <p:nvPr/>
        </p:nvSpPr>
        <p:spPr>
          <a:xfrm>
            <a:off x="3842652" y="3890488"/>
            <a:ext cx="1440898" cy="1106710"/>
          </a:xfrm>
          <a:prstGeom prst="roundRect">
            <a:avLst/>
          </a:prstGeom>
          <a:solidFill>
            <a:schemeClr val="accent6">
              <a:lumMod val="75000"/>
              <a:alpha val="19925"/>
            </a:scheme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D2C7D22-7E57-C79F-5401-D0611E9D434F}"/>
              </a:ext>
            </a:extLst>
          </p:cNvPr>
          <p:cNvSpPr/>
          <p:nvPr/>
        </p:nvSpPr>
        <p:spPr>
          <a:xfrm>
            <a:off x="5319215" y="3876349"/>
            <a:ext cx="753717" cy="1106710"/>
          </a:xfrm>
          <a:prstGeom prst="roundRect">
            <a:avLst/>
          </a:prstGeom>
          <a:solidFill>
            <a:srgbClr val="00B050">
              <a:alpha val="19925"/>
            </a:srgb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7DAF0F03-466E-F6BD-82DA-DF93853622C2}"/>
              </a:ext>
            </a:extLst>
          </p:cNvPr>
          <p:cNvSpPr/>
          <p:nvPr/>
        </p:nvSpPr>
        <p:spPr>
          <a:xfrm>
            <a:off x="6096076" y="3884049"/>
            <a:ext cx="380126" cy="1106710"/>
          </a:xfrm>
          <a:prstGeom prst="roundRect">
            <a:avLst/>
          </a:prstGeom>
          <a:solidFill>
            <a:srgbClr val="FF0000">
              <a:alpha val="19925"/>
            </a:srgbClr>
          </a:solidFill>
          <a:ln>
            <a:solidFill>
              <a:schemeClr val="accent3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2F83F-474A-636D-36FC-6A27EA39B3D6}"/>
              </a:ext>
            </a:extLst>
          </p:cNvPr>
          <p:cNvSpPr txBox="1"/>
          <p:nvPr/>
        </p:nvSpPr>
        <p:spPr>
          <a:xfrm>
            <a:off x="476885" y="338363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Observation: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95484D-EFEE-F215-DAD3-9B560B663AA7}"/>
              </a:ext>
            </a:extLst>
          </p:cNvPr>
          <p:cNvSpPr txBox="1"/>
          <p:nvPr/>
        </p:nvSpPr>
        <p:spPr>
          <a:xfrm>
            <a:off x="6799915" y="39545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7EB7EF8-7C54-92F2-4719-FB4F4956C49E}"/>
              </a:ext>
            </a:extLst>
          </p:cNvPr>
          <p:cNvSpPr/>
          <p:nvPr/>
        </p:nvSpPr>
        <p:spPr>
          <a:xfrm>
            <a:off x="6500918" y="3897542"/>
            <a:ext cx="1037215" cy="1106710"/>
          </a:xfrm>
          <a:prstGeom prst="roundRect">
            <a:avLst/>
          </a:prstGeom>
          <a:solidFill>
            <a:srgbClr val="9D9D9D">
              <a:alpha val="19925"/>
            </a:srgbClr>
          </a:solidFill>
          <a:ln>
            <a:solidFill>
              <a:schemeClr val="accent3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7A18F58-4F51-049D-488B-8DDDE90C1233}"/>
              </a:ext>
            </a:extLst>
          </p:cNvPr>
          <p:cNvCxnSpPr>
            <a:cxnSpLocks/>
          </p:cNvCxnSpPr>
          <p:nvPr/>
        </p:nvCxnSpPr>
        <p:spPr>
          <a:xfrm>
            <a:off x="6472983" y="3469869"/>
            <a:ext cx="0" cy="20051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D1DA2F5C-AB5B-37CE-DCCE-B2B2AA4AC8B7}"/>
              </a:ext>
            </a:extLst>
          </p:cNvPr>
          <p:cNvSpPr/>
          <p:nvPr/>
        </p:nvSpPr>
        <p:spPr>
          <a:xfrm rot="16200000">
            <a:off x="4016944" y="3298274"/>
            <a:ext cx="430530" cy="424745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4FCC7B-8F5B-A68B-09C0-E7C60DA943EB}"/>
              </a:ext>
            </a:extLst>
          </p:cNvPr>
          <p:cNvSpPr txBox="1"/>
          <p:nvPr/>
        </p:nvSpPr>
        <p:spPr>
          <a:xfrm>
            <a:off x="3156865" y="5663355"/>
            <a:ext cx="408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be the optimal 4-segmentation and pricing on market v</a:t>
            </a:r>
            <a:r>
              <a:rPr lang="en-US" baseline="-25000" dirty="0"/>
              <a:t>1</a:t>
            </a:r>
            <a:r>
              <a:rPr lang="en-US" dirty="0"/>
              <a:t> … v</a:t>
            </a:r>
            <a:r>
              <a:rPr lang="en-US" baseline="-25000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36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39B22-40E2-04DD-D606-C5AC9C115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56FED185-DE69-C82C-BFF0-6B2638D19FFC}"/>
              </a:ext>
            </a:extLst>
          </p:cNvPr>
          <p:cNvSpPr/>
          <p:nvPr/>
        </p:nvSpPr>
        <p:spPr>
          <a:xfrm>
            <a:off x="476885" y="1609225"/>
            <a:ext cx="8293042" cy="1659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F6F65C-2248-926D-14AC-3DA90A58A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Warm-up: 𝜀 = 0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7B916D1-E5EB-95E4-F225-EB2B8DDE4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 dirty="0"/>
              <a:t>Dartmouth Seminar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0CDAF17-3969-EE79-03A9-42B00BB3B978}"/>
                  </a:ext>
                </a:extLst>
              </p:cNvPr>
              <p:cNvSpPr txBox="1"/>
              <p:nvPr/>
            </p:nvSpPr>
            <p:spPr>
              <a:xfrm>
                <a:off x="628648" y="1687815"/>
                <a:ext cx="829304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/>
                    </a:solidFill>
                  </a:rPr>
                  <a:t>Market of n customers with associated features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ϵ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 X, </a:t>
                </a: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/>
                    </a:solidFill>
                  </a:rPr>
                  <a:t>V|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 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(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) = v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Objective</a:t>
                </a:r>
                <a:r>
                  <a:rPr lang="en-US" sz="2000" dirty="0">
                    <a:solidFill>
                      <a:schemeClr val="tx2"/>
                    </a:solidFill>
                  </a:rPr>
                  <a:t>: Choose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k</a:t>
                </a:r>
                <a:r>
                  <a:rPr lang="en-US" sz="2000" dirty="0">
                    <a:solidFill>
                      <a:schemeClr val="tx2"/>
                    </a:solidFill>
                  </a:rPr>
                  <a:t> segments S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and prices p(S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) to maximize revenue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0CDAF17-3969-EE79-03A9-42B00BB3B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1687815"/>
                <a:ext cx="8293042" cy="1477328"/>
              </a:xfrm>
              <a:prstGeom prst="rect">
                <a:avLst/>
              </a:prstGeom>
              <a:blipFill>
                <a:blip r:embed="rId3"/>
                <a:stretch>
                  <a:fillRect l="-765" t="-1695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44EA29B-372F-EC5A-5984-88BC23F942A9}"/>
                  </a:ext>
                </a:extLst>
              </p:cNvPr>
              <p:cNvSpPr/>
              <p:nvPr/>
            </p:nvSpPr>
            <p:spPr>
              <a:xfrm>
                <a:off x="1360130" y="4539252"/>
                <a:ext cx="6886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44EA29B-372F-EC5A-5984-88BC23F94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30" y="4539252"/>
                <a:ext cx="6886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B660C5-7E29-AE62-3E4D-B6DF05F114E6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870710" y="4411942"/>
            <a:ext cx="5667423" cy="3895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993BAA-9909-7A11-61F2-5850D4632836}"/>
              </a:ext>
            </a:extLst>
          </p:cNvPr>
          <p:cNvCxnSpPr/>
          <p:nvPr/>
        </p:nvCxnSpPr>
        <p:spPr>
          <a:xfrm>
            <a:off x="2840529" y="425850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FD042D-6D7F-A8CC-345A-7C57352FD29E}"/>
              </a:ext>
            </a:extLst>
          </p:cNvPr>
          <p:cNvCxnSpPr/>
          <p:nvPr/>
        </p:nvCxnSpPr>
        <p:spPr>
          <a:xfrm>
            <a:off x="2424894" y="4273449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BA69FB-6A47-CF2A-9716-81BCC18F27F1}"/>
              </a:ext>
            </a:extLst>
          </p:cNvPr>
          <p:cNvCxnSpPr/>
          <p:nvPr/>
        </p:nvCxnSpPr>
        <p:spPr>
          <a:xfrm>
            <a:off x="3521480" y="425850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DFA341-064A-4B1B-D98E-25BF69A76855}"/>
              </a:ext>
            </a:extLst>
          </p:cNvPr>
          <p:cNvCxnSpPr/>
          <p:nvPr/>
        </p:nvCxnSpPr>
        <p:spPr>
          <a:xfrm>
            <a:off x="6286501" y="425402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1CB59B9-27B3-7B97-C0E8-BF8C9BFE222B}"/>
              </a:ext>
            </a:extLst>
          </p:cNvPr>
          <p:cNvSpPr/>
          <p:nvPr/>
        </p:nvSpPr>
        <p:spPr>
          <a:xfrm>
            <a:off x="2222613" y="3819472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1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3E50B0-2F6C-8F7D-FD9B-2D0000FC8696}"/>
              </a:ext>
            </a:extLst>
          </p:cNvPr>
          <p:cNvSpPr/>
          <p:nvPr/>
        </p:nvSpPr>
        <p:spPr>
          <a:xfrm>
            <a:off x="2718975" y="3516905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</a:t>
            </a:r>
            <a:r>
              <a:rPr lang="en-US" baseline="-25000" dirty="0">
                <a:solidFill>
                  <a:srgbClr val="002060"/>
                </a:solidFill>
              </a:rPr>
              <a:t>1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4BEADA-85C9-8E3B-19C8-560E85CA5BE0}"/>
              </a:ext>
            </a:extLst>
          </p:cNvPr>
          <p:cNvSpPr/>
          <p:nvPr/>
        </p:nvSpPr>
        <p:spPr>
          <a:xfrm>
            <a:off x="4157262" y="3469869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43D793-3ACD-DC65-6FCB-59F18FD60B1D}"/>
              </a:ext>
            </a:extLst>
          </p:cNvPr>
          <p:cNvCxnSpPr/>
          <p:nvPr/>
        </p:nvCxnSpPr>
        <p:spPr>
          <a:xfrm>
            <a:off x="4202762" y="425850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B42C77-6016-93A9-4A5F-5906833DD4FD}"/>
              </a:ext>
            </a:extLst>
          </p:cNvPr>
          <p:cNvCxnSpPr/>
          <p:nvPr/>
        </p:nvCxnSpPr>
        <p:spPr>
          <a:xfrm>
            <a:off x="4563672" y="4262179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1FDFB1A-440D-B992-B5E4-5AAFCEE6484C}"/>
              </a:ext>
            </a:extLst>
          </p:cNvPr>
          <p:cNvCxnSpPr/>
          <p:nvPr/>
        </p:nvCxnSpPr>
        <p:spPr>
          <a:xfrm>
            <a:off x="5067831" y="4254425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36FE2E-57B9-405F-EDC8-8B9CA0BF598E}"/>
              </a:ext>
            </a:extLst>
          </p:cNvPr>
          <p:cNvCxnSpPr/>
          <p:nvPr/>
        </p:nvCxnSpPr>
        <p:spPr>
          <a:xfrm>
            <a:off x="5597421" y="4254425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C21BBB-4BBE-153E-FCB8-CFF8EA611A51}"/>
              </a:ext>
            </a:extLst>
          </p:cNvPr>
          <p:cNvCxnSpPr/>
          <p:nvPr/>
        </p:nvCxnSpPr>
        <p:spPr>
          <a:xfrm>
            <a:off x="5795541" y="426545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14FE94A-4838-AD49-D995-A56B47BFBDA4}"/>
              </a:ext>
            </a:extLst>
          </p:cNvPr>
          <p:cNvSpPr txBox="1"/>
          <p:nvPr/>
        </p:nvSpPr>
        <p:spPr>
          <a:xfrm>
            <a:off x="2108481" y="462723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$8</a:t>
            </a:r>
            <a:endParaRPr lang="en-US" sz="16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9949340-DD3A-74CF-5936-51ECF97974D1}"/>
              </a:ext>
            </a:extLst>
          </p:cNvPr>
          <p:cNvSpPr/>
          <p:nvPr/>
        </p:nvSpPr>
        <p:spPr>
          <a:xfrm>
            <a:off x="2662843" y="3824556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2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B0198BB-BE5A-5B3A-817E-D1C092FF10E4}"/>
              </a:ext>
            </a:extLst>
          </p:cNvPr>
          <p:cNvSpPr/>
          <p:nvPr/>
        </p:nvSpPr>
        <p:spPr>
          <a:xfrm>
            <a:off x="3351083" y="3822699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3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01F2CD-82AA-4F16-507C-E8AD6927E962}"/>
              </a:ext>
            </a:extLst>
          </p:cNvPr>
          <p:cNvSpPr/>
          <p:nvPr/>
        </p:nvSpPr>
        <p:spPr>
          <a:xfrm>
            <a:off x="4039164" y="3821546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4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4D91F7F-7EFD-35AD-4851-5FA75AAA0810}"/>
              </a:ext>
            </a:extLst>
          </p:cNvPr>
          <p:cNvSpPr/>
          <p:nvPr/>
        </p:nvSpPr>
        <p:spPr>
          <a:xfrm>
            <a:off x="4418287" y="3813888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5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8DF6F4-0F05-B850-2178-4806EC590E28}"/>
              </a:ext>
            </a:extLst>
          </p:cNvPr>
          <p:cNvSpPr/>
          <p:nvPr/>
        </p:nvSpPr>
        <p:spPr>
          <a:xfrm>
            <a:off x="4914028" y="3814933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6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B84CFA-4937-A30B-1C81-4D69D60169F9}"/>
              </a:ext>
            </a:extLst>
          </p:cNvPr>
          <p:cNvSpPr/>
          <p:nvPr/>
        </p:nvSpPr>
        <p:spPr>
          <a:xfrm>
            <a:off x="5319566" y="3841025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7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6E90E68-7B7B-A413-2A55-A22DF004A38E}"/>
              </a:ext>
            </a:extLst>
          </p:cNvPr>
          <p:cNvSpPr/>
          <p:nvPr/>
        </p:nvSpPr>
        <p:spPr>
          <a:xfrm>
            <a:off x="5555815" y="3821546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8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09F2AC2-0313-CE71-B9B1-BC98ED028EB2}"/>
              </a:ext>
            </a:extLst>
          </p:cNvPr>
          <p:cNvSpPr/>
          <p:nvPr/>
        </p:nvSpPr>
        <p:spPr>
          <a:xfrm>
            <a:off x="6084646" y="3837723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9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EACE9AD-97F1-C05C-7B90-C0AB0D12A60C}"/>
              </a:ext>
            </a:extLst>
          </p:cNvPr>
          <p:cNvSpPr txBox="1"/>
          <p:nvPr/>
        </p:nvSpPr>
        <p:spPr>
          <a:xfrm>
            <a:off x="2592111" y="4629042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$14</a:t>
            </a:r>
            <a:endParaRPr lang="en-US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86EE40C-E374-E2D9-E932-6919399EFAA1}"/>
              </a:ext>
            </a:extLst>
          </p:cNvPr>
          <p:cNvSpPr txBox="1"/>
          <p:nvPr/>
        </p:nvSpPr>
        <p:spPr>
          <a:xfrm>
            <a:off x="3269270" y="4621385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$18</a:t>
            </a:r>
            <a:endParaRPr 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F776BE-EC2B-E4C1-7133-25FF3C42F218}"/>
              </a:ext>
            </a:extLst>
          </p:cNvPr>
          <p:cNvSpPr txBox="1"/>
          <p:nvPr/>
        </p:nvSpPr>
        <p:spPr>
          <a:xfrm>
            <a:off x="3946429" y="4613631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$20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32F6FA-B314-2600-1343-99D2F555D513}"/>
              </a:ext>
            </a:extLst>
          </p:cNvPr>
          <p:cNvSpPr txBox="1"/>
          <p:nvPr/>
        </p:nvSpPr>
        <p:spPr>
          <a:xfrm>
            <a:off x="4369543" y="461573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$21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93F098-D92B-7B43-097D-30BEAFBC358E}"/>
              </a:ext>
            </a:extLst>
          </p:cNvPr>
          <p:cNvSpPr txBox="1"/>
          <p:nvPr/>
        </p:nvSpPr>
        <p:spPr>
          <a:xfrm>
            <a:off x="4867167" y="4607773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$22</a:t>
            </a:r>
            <a:endParaRPr 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0D4D13-9520-C78D-637F-886925CF04F6}"/>
              </a:ext>
            </a:extLst>
          </p:cNvPr>
          <p:cNvSpPr txBox="1"/>
          <p:nvPr/>
        </p:nvSpPr>
        <p:spPr>
          <a:xfrm>
            <a:off x="5285616" y="461207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$25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D0F715D-C267-2C0B-E842-D14A77D7352E}"/>
              </a:ext>
            </a:extLst>
          </p:cNvPr>
          <p:cNvSpPr txBox="1"/>
          <p:nvPr/>
        </p:nvSpPr>
        <p:spPr>
          <a:xfrm>
            <a:off x="5633826" y="460437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$26</a:t>
            </a:r>
            <a:endParaRPr lang="en-US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200D1B-D810-4BE5-3086-664FA142BEDA}"/>
              </a:ext>
            </a:extLst>
          </p:cNvPr>
          <p:cNvSpPr txBox="1"/>
          <p:nvPr/>
        </p:nvSpPr>
        <p:spPr>
          <a:xfrm>
            <a:off x="6048389" y="460810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$30</a:t>
            </a:r>
            <a:endParaRPr lang="en-US" sz="1600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6379D81-B14A-BD9C-EFEB-A6E9ADD7B0EA}"/>
              </a:ext>
            </a:extLst>
          </p:cNvPr>
          <p:cNvSpPr/>
          <p:nvPr/>
        </p:nvSpPr>
        <p:spPr>
          <a:xfrm>
            <a:off x="1977949" y="3908865"/>
            <a:ext cx="1833790" cy="1106710"/>
          </a:xfrm>
          <a:prstGeom prst="roundRect">
            <a:avLst/>
          </a:prstGeom>
          <a:solidFill>
            <a:schemeClr val="accent1">
              <a:alpha val="19925"/>
            </a:scheme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14B37D78-0800-A771-92BE-ED185276062A}"/>
              </a:ext>
            </a:extLst>
          </p:cNvPr>
          <p:cNvSpPr/>
          <p:nvPr/>
        </p:nvSpPr>
        <p:spPr>
          <a:xfrm>
            <a:off x="3842652" y="3890488"/>
            <a:ext cx="1440898" cy="1106710"/>
          </a:xfrm>
          <a:prstGeom prst="roundRect">
            <a:avLst/>
          </a:prstGeom>
          <a:solidFill>
            <a:schemeClr val="accent6">
              <a:lumMod val="75000"/>
              <a:alpha val="19925"/>
            </a:scheme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CB4B5C-59BE-551A-8869-89E42569E501}"/>
              </a:ext>
            </a:extLst>
          </p:cNvPr>
          <p:cNvSpPr txBox="1"/>
          <p:nvPr/>
        </p:nvSpPr>
        <p:spPr>
          <a:xfrm>
            <a:off x="476885" y="3383631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Observation: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86205E-03F2-DAEF-E20D-25D73B40B538}"/>
              </a:ext>
            </a:extLst>
          </p:cNvPr>
          <p:cNvSpPr txBox="1"/>
          <p:nvPr/>
        </p:nvSpPr>
        <p:spPr>
          <a:xfrm>
            <a:off x="6799915" y="39545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602A72-086F-9042-7380-91CE8DD4940F}"/>
              </a:ext>
            </a:extLst>
          </p:cNvPr>
          <p:cNvSpPr/>
          <p:nvPr/>
        </p:nvSpPr>
        <p:spPr>
          <a:xfrm>
            <a:off x="6500918" y="3897542"/>
            <a:ext cx="1037215" cy="1106710"/>
          </a:xfrm>
          <a:prstGeom prst="roundRect">
            <a:avLst/>
          </a:prstGeom>
          <a:solidFill>
            <a:srgbClr val="9D9D9D">
              <a:alpha val="19925"/>
            </a:srgbClr>
          </a:solidFill>
          <a:ln>
            <a:solidFill>
              <a:schemeClr val="accent3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1B4446-693A-17A9-1E41-A5AE9ED04FA7}"/>
              </a:ext>
            </a:extLst>
          </p:cNvPr>
          <p:cNvCxnSpPr>
            <a:cxnSpLocks/>
          </p:cNvCxnSpPr>
          <p:nvPr/>
        </p:nvCxnSpPr>
        <p:spPr>
          <a:xfrm>
            <a:off x="5319215" y="3383631"/>
            <a:ext cx="0" cy="20051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eft Brace 26">
            <a:extLst>
              <a:ext uri="{FF2B5EF4-FFF2-40B4-BE49-F238E27FC236}">
                <a16:creationId xmlns:a16="http://schemas.microsoft.com/office/drawing/2014/main" id="{1F670B0E-D148-EB0C-BC48-2B862CD5FDB1}"/>
              </a:ext>
            </a:extLst>
          </p:cNvPr>
          <p:cNvSpPr/>
          <p:nvPr/>
        </p:nvSpPr>
        <p:spPr>
          <a:xfrm rot="16200000">
            <a:off x="3616575" y="3949619"/>
            <a:ext cx="430530" cy="29034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93779EB-E904-AFD2-1018-6E959388A433}"/>
              </a:ext>
            </a:extLst>
          </p:cNvPr>
          <p:cNvSpPr txBox="1"/>
          <p:nvPr/>
        </p:nvSpPr>
        <p:spPr>
          <a:xfrm>
            <a:off x="1240075" y="5710020"/>
            <a:ext cx="408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be the optimal 2-segmentation and pricing on market v</a:t>
            </a:r>
            <a:r>
              <a:rPr lang="en-US" baseline="-25000" dirty="0"/>
              <a:t>1</a:t>
            </a:r>
            <a:r>
              <a:rPr lang="en-US" dirty="0"/>
              <a:t> … v</a:t>
            </a:r>
            <a:r>
              <a:rPr lang="en-US" baseline="-25000" dirty="0"/>
              <a:t>6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D264A6D-1B10-4A88-9F9C-F8B3AFC7CC50}"/>
              </a:ext>
            </a:extLst>
          </p:cNvPr>
          <p:cNvSpPr/>
          <p:nvPr/>
        </p:nvSpPr>
        <p:spPr>
          <a:xfrm>
            <a:off x="5319215" y="3876349"/>
            <a:ext cx="753717" cy="1106710"/>
          </a:xfrm>
          <a:prstGeom prst="roundRect">
            <a:avLst/>
          </a:prstGeom>
          <a:solidFill>
            <a:srgbClr val="00B050">
              <a:alpha val="19925"/>
            </a:srgb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074242F-8B78-8184-CC37-D772F20BEDC0}"/>
              </a:ext>
            </a:extLst>
          </p:cNvPr>
          <p:cNvSpPr/>
          <p:nvPr/>
        </p:nvSpPr>
        <p:spPr>
          <a:xfrm>
            <a:off x="6096076" y="3884049"/>
            <a:ext cx="380126" cy="1106710"/>
          </a:xfrm>
          <a:prstGeom prst="roundRect">
            <a:avLst/>
          </a:prstGeom>
          <a:solidFill>
            <a:srgbClr val="FF0000">
              <a:alpha val="19925"/>
            </a:srgbClr>
          </a:solidFill>
          <a:ln>
            <a:solidFill>
              <a:schemeClr val="accent3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65A978C8-CECC-84E1-A9BC-DD18D30361B0}"/>
              </a:ext>
            </a:extLst>
          </p:cNvPr>
          <p:cNvSpPr/>
          <p:nvPr/>
        </p:nvSpPr>
        <p:spPr>
          <a:xfrm rot="16200000">
            <a:off x="5714505" y="4792140"/>
            <a:ext cx="430530" cy="11820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BCCE0C-27D2-8B95-D778-76D2DB51B44E}"/>
              </a:ext>
            </a:extLst>
          </p:cNvPr>
          <p:cNvSpPr txBox="1"/>
          <p:nvPr/>
        </p:nvSpPr>
        <p:spPr>
          <a:xfrm>
            <a:off x="5073398" y="5702320"/>
            <a:ext cx="4081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be the optimal 2-segmentation and pricing on market v</a:t>
            </a:r>
            <a:r>
              <a:rPr lang="en-US" baseline="-25000" dirty="0"/>
              <a:t>7</a:t>
            </a:r>
            <a:r>
              <a:rPr lang="en-US" dirty="0"/>
              <a:t> … v</a:t>
            </a:r>
            <a:r>
              <a:rPr lang="en-US" baseline="-25000" dirty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62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  <p:bldP spid="16" grpId="0" animBg="1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7DF83-8616-DEC9-0CE8-365978ED2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9DC162F-22D7-2362-C6FA-F5659A480E75}"/>
              </a:ext>
            </a:extLst>
          </p:cNvPr>
          <p:cNvSpPr/>
          <p:nvPr/>
        </p:nvSpPr>
        <p:spPr>
          <a:xfrm>
            <a:off x="476885" y="1609225"/>
            <a:ext cx="8293042" cy="1659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C8CE7-5720-7E67-DE8C-68586493F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Warm-up: 𝜀 = 0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0362BBA4-A19B-5DD8-741F-7CEF58E14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 dirty="0"/>
              <a:t>Dartmouth Seminar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3039BB9-4B3A-8D9E-E470-3A13E2CB609E}"/>
                  </a:ext>
                </a:extLst>
              </p:cNvPr>
              <p:cNvSpPr txBox="1"/>
              <p:nvPr/>
            </p:nvSpPr>
            <p:spPr>
              <a:xfrm>
                <a:off x="628648" y="1687815"/>
                <a:ext cx="829304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/>
                    </a:solidFill>
                  </a:rPr>
                  <a:t>Market of n customers with associated features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ϵ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 X, </a:t>
                </a: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/>
                    </a:solidFill>
                  </a:rPr>
                  <a:t>V|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 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(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) = v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Objective</a:t>
                </a:r>
                <a:r>
                  <a:rPr lang="en-US" sz="2000" dirty="0">
                    <a:solidFill>
                      <a:schemeClr val="tx2"/>
                    </a:solidFill>
                  </a:rPr>
                  <a:t>: Choose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k</a:t>
                </a:r>
                <a:r>
                  <a:rPr lang="en-US" sz="2000" dirty="0">
                    <a:solidFill>
                      <a:schemeClr val="tx2"/>
                    </a:solidFill>
                  </a:rPr>
                  <a:t> segments S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and prices p(S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) to maximize revenue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3039BB9-4B3A-8D9E-E470-3A13E2CB6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1687815"/>
                <a:ext cx="8293042" cy="1477328"/>
              </a:xfrm>
              <a:prstGeom prst="rect">
                <a:avLst/>
              </a:prstGeom>
              <a:blipFill>
                <a:blip r:embed="rId3"/>
                <a:stretch>
                  <a:fillRect l="-765" t="-1695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2048221-5634-22A1-FBA0-169AB402ACA6}"/>
                  </a:ext>
                </a:extLst>
              </p:cNvPr>
              <p:cNvSpPr/>
              <p:nvPr/>
            </p:nvSpPr>
            <p:spPr>
              <a:xfrm>
                <a:off x="1360130" y="4539252"/>
                <a:ext cx="6886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2048221-5634-22A1-FBA0-169AB402AC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130" y="4539252"/>
                <a:ext cx="6886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C55B826-998E-7DEA-1B70-C3302F235899}"/>
              </a:ext>
            </a:extLst>
          </p:cNvPr>
          <p:cNvCxnSpPr>
            <a:cxnSpLocks/>
            <a:endCxn id="12" idx="3"/>
          </p:cNvCxnSpPr>
          <p:nvPr/>
        </p:nvCxnSpPr>
        <p:spPr>
          <a:xfrm>
            <a:off x="1870710" y="4411942"/>
            <a:ext cx="5667423" cy="3895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9C57591-0240-ED66-1EF8-B43D94B01749}"/>
              </a:ext>
            </a:extLst>
          </p:cNvPr>
          <p:cNvCxnSpPr/>
          <p:nvPr/>
        </p:nvCxnSpPr>
        <p:spPr>
          <a:xfrm>
            <a:off x="2840529" y="425850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154DB7-27DE-4783-409C-872AD0065864}"/>
              </a:ext>
            </a:extLst>
          </p:cNvPr>
          <p:cNvCxnSpPr/>
          <p:nvPr/>
        </p:nvCxnSpPr>
        <p:spPr>
          <a:xfrm>
            <a:off x="2424894" y="4273449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3BB599-C267-7CA7-5D47-912D73DB6FD6}"/>
              </a:ext>
            </a:extLst>
          </p:cNvPr>
          <p:cNvCxnSpPr/>
          <p:nvPr/>
        </p:nvCxnSpPr>
        <p:spPr>
          <a:xfrm>
            <a:off x="3521480" y="425850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476E69-619D-35DD-77FA-CA3F79C96E5E}"/>
              </a:ext>
            </a:extLst>
          </p:cNvPr>
          <p:cNvCxnSpPr/>
          <p:nvPr/>
        </p:nvCxnSpPr>
        <p:spPr>
          <a:xfrm>
            <a:off x="6286501" y="425402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CB06919-EBF0-1D7F-8BC4-BC7DDEEADF3C}"/>
              </a:ext>
            </a:extLst>
          </p:cNvPr>
          <p:cNvSpPr/>
          <p:nvPr/>
        </p:nvSpPr>
        <p:spPr>
          <a:xfrm>
            <a:off x="2222613" y="3819472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1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6A54AA-EA7C-5436-8703-9C6063DDC1AF}"/>
              </a:ext>
            </a:extLst>
          </p:cNvPr>
          <p:cNvSpPr/>
          <p:nvPr/>
        </p:nvSpPr>
        <p:spPr>
          <a:xfrm>
            <a:off x="2718975" y="3516905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</a:t>
            </a:r>
            <a:r>
              <a:rPr lang="en-US" baseline="-25000" dirty="0">
                <a:solidFill>
                  <a:srgbClr val="002060"/>
                </a:solidFill>
              </a:rPr>
              <a:t>1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7054A92-DEA9-6B7E-9335-E9E448780356}"/>
              </a:ext>
            </a:extLst>
          </p:cNvPr>
          <p:cNvSpPr/>
          <p:nvPr/>
        </p:nvSpPr>
        <p:spPr>
          <a:xfrm>
            <a:off x="4157262" y="3469869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B40B8EE-0157-316F-9A82-EC105CAD525D}"/>
              </a:ext>
            </a:extLst>
          </p:cNvPr>
          <p:cNvCxnSpPr/>
          <p:nvPr/>
        </p:nvCxnSpPr>
        <p:spPr>
          <a:xfrm>
            <a:off x="4202762" y="425850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F2C2C6-60B7-FDF7-16EF-E384B991676F}"/>
              </a:ext>
            </a:extLst>
          </p:cNvPr>
          <p:cNvCxnSpPr/>
          <p:nvPr/>
        </p:nvCxnSpPr>
        <p:spPr>
          <a:xfrm>
            <a:off x="4563672" y="4262179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73A2C5F-46CE-31AE-2D26-73730C8A912C}"/>
              </a:ext>
            </a:extLst>
          </p:cNvPr>
          <p:cNvCxnSpPr/>
          <p:nvPr/>
        </p:nvCxnSpPr>
        <p:spPr>
          <a:xfrm>
            <a:off x="5067831" y="4254425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58602E-C5DF-4C9A-CBF3-85BE326EBAB7}"/>
              </a:ext>
            </a:extLst>
          </p:cNvPr>
          <p:cNvCxnSpPr/>
          <p:nvPr/>
        </p:nvCxnSpPr>
        <p:spPr>
          <a:xfrm>
            <a:off x="5597421" y="4254425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DC3DBA-488C-7866-1ED1-E84749324D70}"/>
              </a:ext>
            </a:extLst>
          </p:cNvPr>
          <p:cNvCxnSpPr/>
          <p:nvPr/>
        </p:nvCxnSpPr>
        <p:spPr>
          <a:xfrm>
            <a:off x="5795541" y="426545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5D9182A-866F-B8C9-4867-6DB446BDB5AD}"/>
              </a:ext>
            </a:extLst>
          </p:cNvPr>
          <p:cNvSpPr txBox="1"/>
          <p:nvPr/>
        </p:nvSpPr>
        <p:spPr>
          <a:xfrm>
            <a:off x="2108481" y="462723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$8</a:t>
            </a:r>
            <a:endParaRPr lang="en-US" sz="16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30B65E-A0AB-D0B4-D250-2EC728C0363F}"/>
              </a:ext>
            </a:extLst>
          </p:cNvPr>
          <p:cNvSpPr/>
          <p:nvPr/>
        </p:nvSpPr>
        <p:spPr>
          <a:xfrm>
            <a:off x="2662843" y="3824556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2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2016AB9-38AE-E1BE-BA49-B2D908232DC6}"/>
              </a:ext>
            </a:extLst>
          </p:cNvPr>
          <p:cNvSpPr/>
          <p:nvPr/>
        </p:nvSpPr>
        <p:spPr>
          <a:xfrm>
            <a:off x="3351083" y="3822699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3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034C982-2112-B4D0-D72A-4FABFC191BFE}"/>
              </a:ext>
            </a:extLst>
          </p:cNvPr>
          <p:cNvSpPr/>
          <p:nvPr/>
        </p:nvSpPr>
        <p:spPr>
          <a:xfrm>
            <a:off x="4039164" y="3821546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4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BEA9A1B-0D15-3C84-F187-F63439E8B7A5}"/>
              </a:ext>
            </a:extLst>
          </p:cNvPr>
          <p:cNvSpPr/>
          <p:nvPr/>
        </p:nvSpPr>
        <p:spPr>
          <a:xfrm>
            <a:off x="4418287" y="3813888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5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F21E62-9DE4-A63A-3F90-C1779EA3545B}"/>
              </a:ext>
            </a:extLst>
          </p:cNvPr>
          <p:cNvSpPr/>
          <p:nvPr/>
        </p:nvSpPr>
        <p:spPr>
          <a:xfrm>
            <a:off x="4914028" y="3814933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6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AC7D3C-7C9F-9B86-0532-20B963AAFE70}"/>
              </a:ext>
            </a:extLst>
          </p:cNvPr>
          <p:cNvSpPr/>
          <p:nvPr/>
        </p:nvSpPr>
        <p:spPr>
          <a:xfrm>
            <a:off x="5319566" y="3841025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7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AB002FD-2821-EF2A-6350-A4EE34F58FE3}"/>
              </a:ext>
            </a:extLst>
          </p:cNvPr>
          <p:cNvSpPr/>
          <p:nvPr/>
        </p:nvSpPr>
        <p:spPr>
          <a:xfrm>
            <a:off x="5555815" y="3821546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8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352EC1-BA6A-06AD-C8C7-B7D7A43B9F6F}"/>
              </a:ext>
            </a:extLst>
          </p:cNvPr>
          <p:cNvSpPr/>
          <p:nvPr/>
        </p:nvSpPr>
        <p:spPr>
          <a:xfrm>
            <a:off x="6084646" y="3837723"/>
            <a:ext cx="617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v</a:t>
            </a:r>
            <a:r>
              <a:rPr lang="en-US" baseline="-25000" dirty="0">
                <a:solidFill>
                  <a:schemeClr val="tx2"/>
                </a:solidFill>
              </a:rPr>
              <a:t>9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6BCBAAE-249A-7D17-12FC-E16898B2C813}"/>
              </a:ext>
            </a:extLst>
          </p:cNvPr>
          <p:cNvSpPr txBox="1"/>
          <p:nvPr/>
        </p:nvSpPr>
        <p:spPr>
          <a:xfrm>
            <a:off x="2592111" y="4629042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$14</a:t>
            </a:r>
            <a:endParaRPr lang="en-US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90BFA8-7256-3EA9-AC9E-64E2A68A8EB8}"/>
              </a:ext>
            </a:extLst>
          </p:cNvPr>
          <p:cNvSpPr txBox="1"/>
          <p:nvPr/>
        </p:nvSpPr>
        <p:spPr>
          <a:xfrm>
            <a:off x="3269270" y="4621385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$18</a:t>
            </a:r>
            <a:endParaRPr 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1477F7-08F8-4AD4-3341-F122DCEC3AA3}"/>
              </a:ext>
            </a:extLst>
          </p:cNvPr>
          <p:cNvSpPr txBox="1"/>
          <p:nvPr/>
        </p:nvSpPr>
        <p:spPr>
          <a:xfrm>
            <a:off x="3946429" y="4613631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$20</a:t>
            </a:r>
            <a:endParaRPr lang="en-US" sz="1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C1914A-E65E-20B6-D9A5-F87933A3226A}"/>
              </a:ext>
            </a:extLst>
          </p:cNvPr>
          <p:cNvSpPr txBox="1"/>
          <p:nvPr/>
        </p:nvSpPr>
        <p:spPr>
          <a:xfrm>
            <a:off x="4369543" y="461573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$21</a:t>
            </a:r>
            <a:endParaRPr lang="en-US" sz="1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DAE8434-2412-CFF3-4F52-4E982B2B30F4}"/>
              </a:ext>
            </a:extLst>
          </p:cNvPr>
          <p:cNvSpPr txBox="1"/>
          <p:nvPr/>
        </p:nvSpPr>
        <p:spPr>
          <a:xfrm>
            <a:off x="4867167" y="4607773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$22</a:t>
            </a:r>
            <a:endParaRPr lang="en-US" sz="1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5F50C14-1B5D-15EC-0FCB-DFB37310B3FD}"/>
              </a:ext>
            </a:extLst>
          </p:cNvPr>
          <p:cNvSpPr txBox="1"/>
          <p:nvPr/>
        </p:nvSpPr>
        <p:spPr>
          <a:xfrm>
            <a:off x="5285616" y="461207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$25</a:t>
            </a:r>
            <a:endParaRPr lang="en-US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DDEB7C-C92F-ACDD-DCDA-3D48E0474C70}"/>
              </a:ext>
            </a:extLst>
          </p:cNvPr>
          <p:cNvSpPr txBox="1"/>
          <p:nvPr/>
        </p:nvSpPr>
        <p:spPr>
          <a:xfrm>
            <a:off x="5633826" y="460437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$26</a:t>
            </a:r>
            <a:endParaRPr lang="en-US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F0F046-C911-2D12-C101-B6A58F2510D4}"/>
              </a:ext>
            </a:extLst>
          </p:cNvPr>
          <p:cNvSpPr txBox="1"/>
          <p:nvPr/>
        </p:nvSpPr>
        <p:spPr>
          <a:xfrm>
            <a:off x="6048389" y="460810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$30</a:t>
            </a:r>
            <a:endParaRPr lang="en-US" sz="1600" dirty="0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88947BE0-F442-BA90-9DB9-1E20A427B0A7}"/>
              </a:ext>
            </a:extLst>
          </p:cNvPr>
          <p:cNvSpPr/>
          <p:nvPr/>
        </p:nvSpPr>
        <p:spPr>
          <a:xfrm>
            <a:off x="1977949" y="3908865"/>
            <a:ext cx="1833790" cy="1106710"/>
          </a:xfrm>
          <a:prstGeom prst="roundRect">
            <a:avLst/>
          </a:prstGeom>
          <a:solidFill>
            <a:srgbClr val="9D9D9D">
              <a:alpha val="19925"/>
            </a:srgb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F999780C-B6D3-5906-99CF-BEAC076F29BE}"/>
              </a:ext>
            </a:extLst>
          </p:cNvPr>
          <p:cNvSpPr/>
          <p:nvPr/>
        </p:nvSpPr>
        <p:spPr>
          <a:xfrm>
            <a:off x="3842652" y="3890488"/>
            <a:ext cx="1440898" cy="1106710"/>
          </a:xfrm>
          <a:prstGeom prst="roundRect">
            <a:avLst/>
          </a:prstGeom>
          <a:solidFill>
            <a:schemeClr val="accent6">
              <a:lumMod val="75000"/>
              <a:alpha val="19925"/>
            </a:scheme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BDFCC917-CF19-B681-7603-9AA4CF861E3F}"/>
              </a:ext>
            </a:extLst>
          </p:cNvPr>
          <p:cNvSpPr/>
          <p:nvPr/>
        </p:nvSpPr>
        <p:spPr>
          <a:xfrm>
            <a:off x="5319215" y="3876349"/>
            <a:ext cx="753717" cy="1106710"/>
          </a:xfrm>
          <a:prstGeom prst="roundRect">
            <a:avLst/>
          </a:prstGeom>
          <a:solidFill>
            <a:srgbClr val="00B050">
              <a:alpha val="19925"/>
            </a:srgb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6F6A5B07-217F-1E06-274A-F4070E7B26D3}"/>
              </a:ext>
            </a:extLst>
          </p:cNvPr>
          <p:cNvSpPr/>
          <p:nvPr/>
        </p:nvSpPr>
        <p:spPr>
          <a:xfrm>
            <a:off x="6096076" y="3884049"/>
            <a:ext cx="380126" cy="1106710"/>
          </a:xfrm>
          <a:prstGeom prst="roundRect">
            <a:avLst/>
          </a:prstGeom>
          <a:solidFill>
            <a:srgbClr val="FF0000">
              <a:alpha val="19925"/>
            </a:srgbClr>
          </a:solidFill>
          <a:ln>
            <a:solidFill>
              <a:schemeClr val="accent3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7AFBA-3E80-B18C-EB3D-477C7F421C3C}"/>
              </a:ext>
            </a:extLst>
          </p:cNvPr>
          <p:cNvSpPr txBox="1"/>
          <p:nvPr/>
        </p:nvSpPr>
        <p:spPr>
          <a:xfrm>
            <a:off x="6799915" y="395454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…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004B651-1531-BD29-D0C5-627CCB970FC8}"/>
              </a:ext>
            </a:extLst>
          </p:cNvPr>
          <p:cNvSpPr/>
          <p:nvPr/>
        </p:nvSpPr>
        <p:spPr>
          <a:xfrm>
            <a:off x="6500918" y="3897542"/>
            <a:ext cx="1037215" cy="1106710"/>
          </a:xfrm>
          <a:prstGeom prst="roundRect">
            <a:avLst/>
          </a:prstGeom>
          <a:solidFill>
            <a:srgbClr val="9D9D9D">
              <a:alpha val="19925"/>
            </a:srgbClr>
          </a:solidFill>
          <a:ln>
            <a:solidFill>
              <a:schemeClr val="accent3">
                <a:lumMod val="50000"/>
                <a:alpha val="17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865F2-602E-A205-9147-4704BE8C7997}"/>
              </a:ext>
            </a:extLst>
          </p:cNvPr>
          <p:cNvSpPr txBox="1"/>
          <p:nvPr/>
        </p:nvSpPr>
        <p:spPr>
          <a:xfrm>
            <a:off x="486367" y="5332486"/>
            <a:ext cx="7863840" cy="1923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" altLang="zh-CN" sz="2000" dirty="0">
                <a:solidFill>
                  <a:schemeClr val="tx2"/>
                </a:solidFill>
              </a:rPr>
              <a:t>By dynamic programming we solve this problem by populating a table of size n</a:t>
            </a:r>
            <a:r>
              <a:rPr lang="en" altLang="zh-CN" sz="2000" baseline="30000" dirty="0">
                <a:solidFill>
                  <a:schemeClr val="tx2"/>
                </a:solidFill>
              </a:rPr>
              <a:t>2</a:t>
            </a:r>
            <a:r>
              <a:rPr lang="en" altLang="zh-CN" sz="2000" dirty="0">
                <a:solidFill>
                  <a:schemeClr val="tx2"/>
                </a:solidFill>
              </a:rPr>
              <a:t> k where each cell corresponds to an interval [v</a:t>
            </a:r>
            <a:r>
              <a:rPr lang="en" altLang="zh-CN" sz="2000" baseline="-25000" dirty="0">
                <a:solidFill>
                  <a:schemeClr val="tx2"/>
                </a:solidFill>
              </a:rPr>
              <a:t>i, </a:t>
            </a:r>
            <a:r>
              <a:rPr lang="en" altLang="zh-CN" sz="2000" dirty="0" err="1">
                <a:solidFill>
                  <a:schemeClr val="tx2"/>
                </a:solidFill>
              </a:rPr>
              <a:t>v</a:t>
            </a:r>
            <a:r>
              <a:rPr lang="en" altLang="zh-CN" sz="2000" baseline="-25000" dirty="0" err="1">
                <a:solidFill>
                  <a:schemeClr val="tx2"/>
                </a:solidFill>
              </a:rPr>
              <a:t>j</a:t>
            </a:r>
            <a:r>
              <a:rPr lang="en" altLang="zh-CN" sz="2000" dirty="0">
                <a:solidFill>
                  <a:schemeClr val="tx2"/>
                </a:solidFill>
              </a:rPr>
              <a:t>] and a level k’ ≤ k</a:t>
            </a:r>
            <a:endParaRPr lang="en" altLang="zh-CN" sz="2000" dirty="0"/>
          </a:p>
          <a:p>
            <a:pPr marL="342900" indent="-342900">
              <a:buBlip>
                <a:blip r:embed="rId5"/>
              </a:buBlip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5"/>
              </a:buBlip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094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4D3D6-F6C2-625C-6DAD-97119F6FF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9C286137-90F5-843C-8250-6D4BC6C034D1}"/>
              </a:ext>
            </a:extLst>
          </p:cNvPr>
          <p:cNvSpPr/>
          <p:nvPr/>
        </p:nvSpPr>
        <p:spPr>
          <a:xfrm>
            <a:off x="476885" y="1609225"/>
            <a:ext cx="8293042" cy="1659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A7B78-CE46-2251-B797-4E5E596CE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Semi-Personalized Pricing for General</a:t>
            </a:r>
            <a:r>
              <a:rPr lang="en-US" sz="3600" dirty="0">
                <a:solidFill>
                  <a:srgbClr val="002060"/>
                </a:solidFill>
              </a:rPr>
              <a:t> 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5CFDA66-0AB5-1094-FE6A-F57DBFC554F4}"/>
                  </a:ext>
                </a:extLst>
              </p:cNvPr>
              <p:cNvSpPr txBox="1"/>
              <p:nvPr/>
            </p:nvSpPr>
            <p:spPr>
              <a:xfrm>
                <a:off x="628648" y="1687815"/>
                <a:ext cx="829304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/>
                    </a:solidFill>
                  </a:rPr>
                  <a:t>Market of n customers with associated features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ϵ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 X, </a:t>
                </a: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/>
                    </a:solidFill>
                  </a:rPr>
                  <a:t>V|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 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(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000" b="1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) + 𝜀</a:t>
                </a:r>
                <a:endParaRPr lang="en-US" sz="2000" baseline="-25000" dirty="0">
                  <a:solidFill>
                    <a:schemeClr val="tx2"/>
                  </a:solidFill>
                </a:endParaRP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Objective</a:t>
                </a:r>
                <a:r>
                  <a:rPr lang="en-US" sz="2000" dirty="0">
                    <a:solidFill>
                      <a:schemeClr val="tx2"/>
                    </a:solidFill>
                  </a:rPr>
                  <a:t>: Choose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k</a:t>
                </a:r>
                <a:r>
                  <a:rPr lang="en-US" sz="2000" dirty="0">
                    <a:solidFill>
                      <a:schemeClr val="tx2"/>
                    </a:solidFill>
                  </a:rPr>
                  <a:t> segments S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and prices p(S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) to maximize revenue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45CFDA66-0AB5-1094-FE6A-F57DBFC55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1687815"/>
                <a:ext cx="8293042" cy="1477328"/>
              </a:xfrm>
              <a:prstGeom prst="rect">
                <a:avLst/>
              </a:prstGeom>
              <a:blipFill>
                <a:blip r:embed="rId3"/>
                <a:stretch>
                  <a:fillRect l="-765" t="-1695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D77E7DE-600D-DD0B-B229-0BA80DFED64B}"/>
                  </a:ext>
                </a:extLst>
              </p:cNvPr>
              <p:cNvSpPr/>
              <p:nvPr/>
            </p:nvSpPr>
            <p:spPr>
              <a:xfrm>
                <a:off x="1417280" y="4653552"/>
                <a:ext cx="6886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D77E7DE-600D-DD0B-B229-0BA80DFED6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280" y="4653552"/>
                <a:ext cx="6886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9BC6A1-4B4C-B4CA-883A-88926C04CE46}"/>
              </a:ext>
            </a:extLst>
          </p:cNvPr>
          <p:cNvCxnSpPr>
            <a:cxnSpLocks/>
          </p:cNvCxnSpPr>
          <p:nvPr/>
        </p:nvCxnSpPr>
        <p:spPr>
          <a:xfrm>
            <a:off x="1882140" y="4617682"/>
            <a:ext cx="5091187" cy="351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B6A7EE-9A53-0655-FB0C-F83BBB8DAE20}"/>
              </a:ext>
            </a:extLst>
          </p:cNvPr>
          <p:cNvCxnSpPr/>
          <p:nvPr/>
        </p:nvCxnSpPr>
        <p:spPr>
          <a:xfrm>
            <a:off x="4292139" y="446424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125C26-2883-EFEC-C9D4-0A630AD110A6}"/>
              </a:ext>
            </a:extLst>
          </p:cNvPr>
          <p:cNvCxnSpPr/>
          <p:nvPr/>
        </p:nvCxnSpPr>
        <p:spPr>
          <a:xfrm>
            <a:off x="2516334" y="4479189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B7D02A-53E2-F2E0-F15C-2199A244D5F1}"/>
              </a:ext>
            </a:extLst>
          </p:cNvPr>
          <p:cNvCxnSpPr/>
          <p:nvPr/>
        </p:nvCxnSpPr>
        <p:spPr>
          <a:xfrm>
            <a:off x="6126883" y="446557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388C1D4-EBD7-EF28-580A-B6AAEE9A53D3}"/>
              </a:ext>
            </a:extLst>
          </p:cNvPr>
          <p:cNvSpPr txBox="1"/>
          <p:nvPr/>
        </p:nvSpPr>
        <p:spPr>
          <a:xfrm>
            <a:off x="2199921" y="483297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$8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4BF9A7-4C9F-77B9-133F-66F9EAE2E669}"/>
              </a:ext>
            </a:extLst>
          </p:cNvPr>
          <p:cNvSpPr txBox="1"/>
          <p:nvPr/>
        </p:nvSpPr>
        <p:spPr>
          <a:xfrm>
            <a:off x="3883701" y="4834782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$14</a:t>
            </a:r>
            <a:endParaRPr lang="en-US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A5E2F6-5941-3402-9EF3-69C006401E83}"/>
              </a:ext>
            </a:extLst>
          </p:cNvPr>
          <p:cNvSpPr txBox="1"/>
          <p:nvPr/>
        </p:nvSpPr>
        <p:spPr>
          <a:xfrm>
            <a:off x="5749877" y="481766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$18</a:t>
            </a:r>
            <a:endParaRPr lang="en-US" sz="16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D15D45F-0B11-61AB-5F41-B0B4783A92F5}"/>
              </a:ext>
            </a:extLst>
          </p:cNvPr>
          <p:cNvSpPr txBox="1"/>
          <p:nvPr/>
        </p:nvSpPr>
        <p:spPr>
          <a:xfrm>
            <a:off x="476885" y="3383631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Example: 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2F2358C-8EFF-814C-4553-F16EF64CC095}"/>
              </a:ext>
            </a:extLst>
          </p:cNvPr>
          <p:cNvSpPr/>
          <p:nvPr/>
        </p:nvSpPr>
        <p:spPr>
          <a:xfrm rot="5400000">
            <a:off x="1777964" y="4331182"/>
            <a:ext cx="2238361" cy="754007"/>
          </a:xfrm>
          <a:custGeom>
            <a:avLst/>
            <a:gdLst>
              <a:gd name="connsiteX0" fmla="*/ 0 w 2238361"/>
              <a:gd name="connsiteY0" fmla="*/ 748307 h 754007"/>
              <a:gd name="connsiteX1" fmla="*/ 338982 w 2238361"/>
              <a:gd name="connsiteY1" fmla="*/ 679034 h 754007"/>
              <a:gd name="connsiteX2" fmla="*/ 710249 w 2238361"/>
              <a:gd name="connsiteY2" fmla="*/ 221834 h 754007"/>
              <a:gd name="connsiteX3" fmla="*/ 1205271 w 2238361"/>
              <a:gd name="connsiteY3" fmla="*/ 162 h 754007"/>
              <a:gd name="connsiteX4" fmla="*/ 1662628 w 2238361"/>
              <a:gd name="connsiteY4" fmla="*/ 194125 h 754007"/>
              <a:gd name="connsiteX5" fmla="*/ 1942423 w 2238361"/>
              <a:gd name="connsiteY5" fmla="*/ 623616 h 754007"/>
              <a:gd name="connsiteX6" fmla="*/ 2238361 w 2238361"/>
              <a:gd name="connsiteY6" fmla="*/ 748307 h 754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8361" h="754007" fill="none" extrusionOk="0">
                <a:moveTo>
                  <a:pt x="0" y="748307"/>
                </a:moveTo>
                <a:cubicBezTo>
                  <a:pt x="109612" y="750954"/>
                  <a:pt x="212467" y="778091"/>
                  <a:pt x="338982" y="679034"/>
                </a:cubicBezTo>
                <a:cubicBezTo>
                  <a:pt x="478654" y="603212"/>
                  <a:pt x="585197" y="339627"/>
                  <a:pt x="710249" y="221834"/>
                </a:cubicBezTo>
                <a:cubicBezTo>
                  <a:pt x="832760" y="105152"/>
                  <a:pt x="1059563" y="15429"/>
                  <a:pt x="1205271" y="162"/>
                </a:cubicBezTo>
                <a:cubicBezTo>
                  <a:pt x="1371757" y="7089"/>
                  <a:pt x="1541059" y="103565"/>
                  <a:pt x="1662628" y="194125"/>
                </a:cubicBezTo>
                <a:cubicBezTo>
                  <a:pt x="1795724" y="313803"/>
                  <a:pt x="1856509" y="543551"/>
                  <a:pt x="1942423" y="623616"/>
                </a:cubicBezTo>
                <a:cubicBezTo>
                  <a:pt x="2048488" y="707129"/>
                  <a:pt x="2130413" y="720659"/>
                  <a:pt x="2238361" y="748307"/>
                </a:cubicBezTo>
              </a:path>
              <a:path w="2238361" h="754007" stroke="0" extrusionOk="0">
                <a:moveTo>
                  <a:pt x="0" y="748307"/>
                </a:moveTo>
                <a:cubicBezTo>
                  <a:pt x="96671" y="749134"/>
                  <a:pt x="218189" y="767687"/>
                  <a:pt x="338982" y="679034"/>
                </a:cubicBezTo>
                <a:cubicBezTo>
                  <a:pt x="491934" y="598568"/>
                  <a:pt x="529345" y="336140"/>
                  <a:pt x="710249" y="221834"/>
                </a:cubicBezTo>
                <a:cubicBezTo>
                  <a:pt x="841441" y="121569"/>
                  <a:pt x="1042446" y="27412"/>
                  <a:pt x="1205271" y="162"/>
                </a:cubicBezTo>
                <a:cubicBezTo>
                  <a:pt x="1356632" y="-8488"/>
                  <a:pt x="1562465" y="101060"/>
                  <a:pt x="1662628" y="194125"/>
                </a:cubicBezTo>
                <a:cubicBezTo>
                  <a:pt x="1808091" y="300715"/>
                  <a:pt x="1854645" y="514423"/>
                  <a:pt x="1942423" y="623616"/>
                </a:cubicBezTo>
                <a:cubicBezTo>
                  <a:pt x="2031114" y="714867"/>
                  <a:pt x="2118571" y="737300"/>
                  <a:pt x="2238361" y="748307"/>
                </a:cubicBezTo>
              </a:path>
            </a:pathLst>
          </a:custGeom>
          <a:solidFill>
            <a:schemeClr val="accent6">
              <a:lumMod val="60000"/>
              <a:lumOff val="40000"/>
              <a:alpha val="5782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63491"/>
                      <a:gd name="connsiteY0" fmla="*/ 748307 h 754007"/>
                      <a:gd name="connsiteX1" fmla="*/ 872837 w 5763491"/>
                      <a:gd name="connsiteY1" fmla="*/ 679034 h 754007"/>
                      <a:gd name="connsiteX2" fmla="*/ 1828800 w 5763491"/>
                      <a:gd name="connsiteY2" fmla="*/ 221834 h 754007"/>
                      <a:gd name="connsiteX3" fmla="*/ 3103419 w 5763491"/>
                      <a:gd name="connsiteY3" fmla="*/ 162 h 754007"/>
                      <a:gd name="connsiteX4" fmla="*/ 4281055 w 5763491"/>
                      <a:gd name="connsiteY4" fmla="*/ 194125 h 754007"/>
                      <a:gd name="connsiteX5" fmla="*/ 5001491 w 5763491"/>
                      <a:gd name="connsiteY5" fmla="*/ 623616 h 754007"/>
                      <a:gd name="connsiteX6" fmla="*/ 5763491 w 5763491"/>
                      <a:gd name="connsiteY6" fmla="*/ 748307 h 754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3491" h="754007">
                        <a:moveTo>
                          <a:pt x="0" y="748307"/>
                        </a:moveTo>
                        <a:cubicBezTo>
                          <a:pt x="284018" y="757543"/>
                          <a:pt x="568037" y="766779"/>
                          <a:pt x="872837" y="679034"/>
                        </a:cubicBezTo>
                        <a:cubicBezTo>
                          <a:pt x="1177637" y="591289"/>
                          <a:pt x="1457036" y="334979"/>
                          <a:pt x="1828800" y="221834"/>
                        </a:cubicBezTo>
                        <a:cubicBezTo>
                          <a:pt x="2200564" y="108689"/>
                          <a:pt x="2694710" y="4780"/>
                          <a:pt x="3103419" y="162"/>
                        </a:cubicBezTo>
                        <a:cubicBezTo>
                          <a:pt x="3512128" y="-4456"/>
                          <a:pt x="3964710" y="90216"/>
                          <a:pt x="4281055" y="194125"/>
                        </a:cubicBezTo>
                        <a:cubicBezTo>
                          <a:pt x="4597400" y="298034"/>
                          <a:pt x="4754418" y="531252"/>
                          <a:pt x="5001491" y="623616"/>
                        </a:cubicBezTo>
                        <a:cubicBezTo>
                          <a:pt x="5248564" y="715980"/>
                          <a:pt x="5481782" y="727525"/>
                          <a:pt x="5763491" y="74830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579F890-6731-86B5-4A63-E788C28781B3}"/>
              </a:ext>
            </a:extLst>
          </p:cNvPr>
          <p:cNvSpPr/>
          <p:nvPr/>
        </p:nvSpPr>
        <p:spPr>
          <a:xfrm rot="5400000">
            <a:off x="3556091" y="4331181"/>
            <a:ext cx="2238361" cy="754007"/>
          </a:xfrm>
          <a:custGeom>
            <a:avLst/>
            <a:gdLst>
              <a:gd name="connsiteX0" fmla="*/ 0 w 2238361"/>
              <a:gd name="connsiteY0" fmla="*/ 748307 h 754007"/>
              <a:gd name="connsiteX1" fmla="*/ 338982 w 2238361"/>
              <a:gd name="connsiteY1" fmla="*/ 679034 h 754007"/>
              <a:gd name="connsiteX2" fmla="*/ 710249 w 2238361"/>
              <a:gd name="connsiteY2" fmla="*/ 221834 h 754007"/>
              <a:gd name="connsiteX3" fmla="*/ 1205271 w 2238361"/>
              <a:gd name="connsiteY3" fmla="*/ 162 h 754007"/>
              <a:gd name="connsiteX4" fmla="*/ 1662628 w 2238361"/>
              <a:gd name="connsiteY4" fmla="*/ 194125 h 754007"/>
              <a:gd name="connsiteX5" fmla="*/ 1942423 w 2238361"/>
              <a:gd name="connsiteY5" fmla="*/ 623616 h 754007"/>
              <a:gd name="connsiteX6" fmla="*/ 2238361 w 2238361"/>
              <a:gd name="connsiteY6" fmla="*/ 748307 h 754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8361" h="754007" fill="none" extrusionOk="0">
                <a:moveTo>
                  <a:pt x="0" y="748307"/>
                </a:moveTo>
                <a:cubicBezTo>
                  <a:pt x="109612" y="750954"/>
                  <a:pt x="212467" y="778091"/>
                  <a:pt x="338982" y="679034"/>
                </a:cubicBezTo>
                <a:cubicBezTo>
                  <a:pt x="478654" y="603212"/>
                  <a:pt x="585197" y="339627"/>
                  <a:pt x="710249" y="221834"/>
                </a:cubicBezTo>
                <a:cubicBezTo>
                  <a:pt x="832760" y="105152"/>
                  <a:pt x="1059563" y="15429"/>
                  <a:pt x="1205271" y="162"/>
                </a:cubicBezTo>
                <a:cubicBezTo>
                  <a:pt x="1371757" y="7089"/>
                  <a:pt x="1541059" y="103565"/>
                  <a:pt x="1662628" y="194125"/>
                </a:cubicBezTo>
                <a:cubicBezTo>
                  <a:pt x="1795724" y="313803"/>
                  <a:pt x="1856509" y="543551"/>
                  <a:pt x="1942423" y="623616"/>
                </a:cubicBezTo>
                <a:cubicBezTo>
                  <a:pt x="2048488" y="707129"/>
                  <a:pt x="2130413" y="720659"/>
                  <a:pt x="2238361" y="748307"/>
                </a:cubicBezTo>
              </a:path>
              <a:path w="2238361" h="754007" stroke="0" extrusionOk="0">
                <a:moveTo>
                  <a:pt x="0" y="748307"/>
                </a:moveTo>
                <a:cubicBezTo>
                  <a:pt x="96671" y="749134"/>
                  <a:pt x="218189" y="767687"/>
                  <a:pt x="338982" y="679034"/>
                </a:cubicBezTo>
                <a:cubicBezTo>
                  <a:pt x="491934" y="598568"/>
                  <a:pt x="529345" y="336140"/>
                  <a:pt x="710249" y="221834"/>
                </a:cubicBezTo>
                <a:cubicBezTo>
                  <a:pt x="841441" y="121569"/>
                  <a:pt x="1042446" y="27412"/>
                  <a:pt x="1205271" y="162"/>
                </a:cubicBezTo>
                <a:cubicBezTo>
                  <a:pt x="1356632" y="-8488"/>
                  <a:pt x="1562465" y="101060"/>
                  <a:pt x="1662628" y="194125"/>
                </a:cubicBezTo>
                <a:cubicBezTo>
                  <a:pt x="1808091" y="300715"/>
                  <a:pt x="1854645" y="514423"/>
                  <a:pt x="1942423" y="623616"/>
                </a:cubicBezTo>
                <a:cubicBezTo>
                  <a:pt x="2031114" y="714867"/>
                  <a:pt x="2118571" y="737300"/>
                  <a:pt x="2238361" y="748307"/>
                </a:cubicBezTo>
              </a:path>
            </a:pathLst>
          </a:custGeom>
          <a:solidFill>
            <a:schemeClr val="accent6">
              <a:lumMod val="60000"/>
              <a:lumOff val="40000"/>
              <a:alpha val="5782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63491"/>
                      <a:gd name="connsiteY0" fmla="*/ 748307 h 754007"/>
                      <a:gd name="connsiteX1" fmla="*/ 872837 w 5763491"/>
                      <a:gd name="connsiteY1" fmla="*/ 679034 h 754007"/>
                      <a:gd name="connsiteX2" fmla="*/ 1828800 w 5763491"/>
                      <a:gd name="connsiteY2" fmla="*/ 221834 h 754007"/>
                      <a:gd name="connsiteX3" fmla="*/ 3103419 w 5763491"/>
                      <a:gd name="connsiteY3" fmla="*/ 162 h 754007"/>
                      <a:gd name="connsiteX4" fmla="*/ 4281055 w 5763491"/>
                      <a:gd name="connsiteY4" fmla="*/ 194125 h 754007"/>
                      <a:gd name="connsiteX5" fmla="*/ 5001491 w 5763491"/>
                      <a:gd name="connsiteY5" fmla="*/ 623616 h 754007"/>
                      <a:gd name="connsiteX6" fmla="*/ 5763491 w 5763491"/>
                      <a:gd name="connsiteY6" fmla="*/ 748307 h 754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3491" h="754007">
                        <a:moveTo>
                          <a:pt x="0" y="748307"/>
                        </a:moveTo>
                        <a:cubicBezTo>
                          <a:pt x="284018" y="757543"/>
                          <a:pt x="568037" y="766779"/>
                          <a:pt x="872837" y="679034"/>
                        </a:cubicBezTo>
                        <a:cubicBezTo>
                          <a:pt x="1177637" y="591289"/>
                          <a:pt x="1457036" y="334979"/>
                          <a:pt x="1828800" y="221834"/>
                        </a:cubicBezTo>
                        <a:cubicBezTo>
                          <a:pt x="2200564" y="108689"/>
                          <a:pt x="2694710" y="4780"/>
                          <a:pt x="3103419" y="162"/>
                        </a:cubicBezTo>
                        <a:cubicBezTo>
                          <a:pt x="3512128" y="-4456"/>
                          <a:pt x="3964710" y="90216"/>
                          <a:pt x="4281055" y="194125"/>
                        </a:cubicBezTo>
                        <a:cubicBezTo>
                          <a:pt x="4597400" y="298034"/>
                          <a:pt x="4754418" y="531252"/>
                          <a:pt x="5001491" y="623616"/>
                        </a:cubicBezTo>
                        <a:cubicBezTo>
                          <a:pt x="5248564" y="715980"/>
                          <a:pt x="5481782" y="727525"/>
                          <a:pt x="5763491" y="74830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9D4C85B-B7D7-726F-356A-BDD3BCE5E331}"/>
              </a:ext>
            </a:extLst>
          </p:cNvPr>
          <p:cNvSpPr/>
          <p:nvPr/>
        </p:nvSpPr>
        <p:spPr>
          <a:xfrm rot="5400000">
            <a:off x="5386589" y="4331181"/>
            <a:ext cx="2238361" cy="754007"/>
          </a:xfrm>
          <a:custGeom>
            <a:avLst/>
            <a:gdLst>
              <a:gd name="connsiteX0" fmla="*/ 0 w 2238361"/>
              <a:gd name="connsiteY0" fmla="*/ 748307 h 754007"/>
              <a:gd name="connsiteX1" fmla="*/ 338982 w 2238361"/>
              <a:gd name="connsiteY1" fmla="*/ 679034 h 754007"/>
              <a:gd name="connsiteX2" fmla="*/ 710249 w 2238361"/>
              <a:gd name="connsiteY2" fmla="*/ 221834 h 754007"/>
              <a:gd name="connsiteX3" fmla="*/ 1205271 w 2238361"/>
              <a:gd name="connsiteY3" fmla="*/ 162 h 754007"/>
              <a:gd name="connsiteX4" fmla="*/ 1662628 w 2238361"/>
              <a:gd name="connsiteY4" fmla="*/ 194125 h 754007"/>
              <a:gd name="connsiteX5" fmla="*/ 1942423 w 2238361"/>
              <a:gd name="connsiteY5" fmla="*/ 623616 h 754007"/>
              <a:gd name="connsiteX6" fmla="*/ 2238361 w 2238361"/>
              <a:gd name="connsiteY6" fmla="*/ 748307 h 754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8361" h="754007" fill="none" extrusionOk="0">
                <a:moveTo>
                  <a:pt x="0" y="748307"/>
                </a:moveTo>
                <a:cubicBezTo>
                  <a:pt x="109612" y="750954"/>
                  <a:pt x="212467" y="778091"/>
                  <a:pt x="338982" y="679034"/>
                </a:cubicBezTo>
                <a:cubicBezTo>
                  <a:pt x="478654" y="603212"/>
                  <a:pt x="585197" y="339627"/>
                  <a:pt x="710249" y="221834"/>
                </a:cubicBezTo>
                <a:cubicBezTo>
                  <a:pt x="832760" y="105152"/>
                  <a:pt x="1059563" y="15429"/>
                  <a:pt x="1205271" y="162"/>
                </a:cubicBezTo>
                <a:cubicBezTo>
                  <a:pt x="1371757" y="7089"/>
                  <a:pt x="1541059" y="103565"/>
                  <a:pt x="1662628" y="194125"/>
                </a:cubicBezTo>
                <a:cubicBezTo>
                  <a:pt x="1795724" y="313803"/>
                  <a:pt x="1856509" y="543551"/>
                  <a:pt x="1942423" y="623616"/>
                </a:cubicBezTo>
                <a:cubicBezTo>
                  <a:pt x="2048488" y="707129"/>
                  <a:pt x="2130413" y="720659"/>
                  <a:pt x="2238361" y="748307"/>
                </a:cubicBezTo>
              </a:path>
              <a:path w="2238361" h="754007" stroke="0" extrusionOk="0">
                <a:moveTo>
                  <a:pt x="0" y="748307"/>
                </a:moveTo>
                <a:cubicBezTo>
                  <a:pt x="96671" y="749134"/>
                  <a:pt x="218189" y="767687"/>
                  <a:pt x="338982" y="679034"/>
                </a:cubicBezTo>
                <a:cubicBezTo>
                  <a:pt x="491934" y="598568"/>
                  <a:pt x="529345" y="336140"/>
                  <a:pt x="710249" y="221834"/>
                </a:cubicBezTo>
                <a:cubicBezTo>
                  <a:pt x="841441" y="121569"/>
                  <a:pt x="1042446" y="27412"/>
                  <a:pt x="1205271" y="162"/>
                </a:cubicBezTo>
                <a:cubicBezTo>
                  <a:pt x="1356632" y="-8488"/>
                  <a:pt x="1562465" y="101060"/>
                  <a:pt x="1662628" y="194125"/>
                </a:cubicBezTo>
                <a:cubicBezTo>
                  <a:pt x="1808091" y="300715"/>
                  <a:pt x="1854645" y="514423"/>
                  <a:pt x="1942423" y="623616"/>
                </a:cubicBezTo>
                <a:cubicBezTo>
                  <a:pt x="2031114" y="714867"/>
                  <a:pt x="2118571" y="737300"/>
                  <a:pt x="2238361" y="748307"/>
                </a:cubicBezTo>
              </a:path>
            </a:pathLst>
          </a:custGeom>
          <a:solidFill>
            <a:schemeClr val="accent6">
              <a:lumMod val="60000"/>
              <a:lumOff val="40000"/>
              <a:alpha val="5782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63491"/>
                      <a:gd name="connsiteY0" fmla="*/ 748307 h 754007"/>
                      <a:gd name="connsiteX1" fmla="*/ 872837 w 5763491"/>
                      <a:gd name="connsiteY1" fmla="*/ 679034 h 754007"/>
                      <a:gd name="connsiteX2" fmla="*/ 1828800 w 5763491"/>
                      <a:gd name="connsiteY2" fmla="*/ 221834 h 754007"/>
                      <a:gd name="connsiteX3" fmla="*/ 3103419 w 5763491"/>
                      <a:gd name="connsiteY3" fmla="*/ 162 h 754007"/>
                      <a:gd name="connsiteX4" fmla="*/ 4281055 w 5763491"/>
                      <a:gd name="connsiteY4" fmla="*/ 194125 h 754007"/>
                      <a:gd name="connsiteX5" fmla="*/ 5001491 w 5763491"/>
                      <a:gd name="connsiteY5" fmla="*/ 623616 h 754007"/>
                      <a:gd name="connsiteX6" fmla="*/ 5763491 w 5763491"/>
                      <a:gd name="connsiteY6" fmla="*/ 748307 h 754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3491" h="754007">
                        <a:moveTo>
                          <a:pt x="0" y="748307"/>
                        </a:moveTo>
                        <a:cubicBezTo>
                          <a:pt x="284018" y="757543"/>
                          <a:pt x="568037" y="766779"/>
                          <a:pt x="872837" y="679034"/>
                        </a:cubicBezTo>
                        <a:cubicBezTo>
                          <a:pt x="1177637" y="591289"/>
                          <a:pt x="1457036" y="334979"/>
                          <a:pt x="1828800" y="221834"/>
                        </a:cubicBezTo>
                        <a:cubicBezTo>
                          <a:pt x="2200564" y="108689"/>
                          <a:pt x="2694710" y="4780"/>
                          <a:pt x="3103419" y="162"/>
                        </a:cubicBezTo>
                        <a:cubicBezTo>
                          <a:pt x="3512128" y="-4456"/>
                          <a:pt x="3964710" y="90216"/>
                          <a:pt x="4281055" y="194125"/>
                        </a:cubicBezTo>
                        <a:cubicBezTo>
                          <a:pt x="4597400" y="298034"/>
                          <a:pt x="4754418" y="531252"/>
                          <a:pt x="5001491" y="623616"/>
                        </a:cubicBezTo>
                        <a:cubicBezTo>
                          <a:pt x="5248564" y="715980"/>
                          <a:pt x="5481782" y="727525"/>
                          <a:pt x="5763491" y="74830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A71049-8E51-1CE5-D8F6-64694D8477D2}"/>
                  </a:ext>
                </a:extLst>
              </p:cNvPr>
              <p:cNvSpPr txBox="1"/>
              <p:nvPr/>
            </p:nvSpPr>
            <p:spPr>
              <a:xfrm>
                <a:off x="2164404" y="3494566"/>
                <a:ext cx="1678886" cy="377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2"/>
                    </a:solidFill>
                  </a:rPr>
                  <a:t>(</a:t>
                </a:r>
                <a:r>
                  <a:rPr lang="en-US" sz="1800" b="1" dirty="0">
                    <a:solidFill>
                      <a:schemeClr val="tx2"/>
                    </a:solidFill>
                  </a:rPr>
                  <a:t>x</a:t>
                </a:r>
                <a:r>
                  <a:rPr lang="en-US" b="1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en-US" sz="1800" dirty="0">
                    <a:solidFill>
                      <a:schemeClr val="tx2"/>
                    </a:solidFill>
                  </a:rPr>
                  <a:t>) + 𝜀</a:t>
                </a:r>
                <a:endParaRPr lang="en-US" sz="1800" baseline="-250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A71049-8E51-1CE5-D8F6-64694D847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404" y="3494566"/>
                <a:ext cx="1678886" cy="377513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F14696-C9CB-5795-A82A-4AF6CB0B7BC6}"/>
                  </a:ext>
                </a:extLst>
              </p:cNvPr>
              <p:cNvSpPr txBox="1"/>
              <p:nvPr/>
            </p:nvSpPr>
            <p:spPr>
              <a:xfrm>
                <a:off x="4170676" y="3484992"/>
                <a:ext cx="12089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2"/>
                    </a:solidFill>
                  </a:rPr>
                  <a:t>(</a:t>
                </a:r>
                <a:r>
                  <a:rPr lang="en-US" sz="1800" b="1" dirty="0">
                    <a:solidFill>
                      <a:schemeClr val="tx2"/>
                    </a:solidFill>
                  </a:rPr>
                  <a:t>x</a:t>
                </a:r>
                <a:r>
                  <a:rPr lang="en-US" b="1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en-US" sz="1800" dirty="0">
                    <a:solidFill>
                      <a:schemeClr val="tx2"/>
                    </a:solidFill>
                  </a:rPr>
                  <a:t>) + 𝜀</a:t>
                </a:r>
                <a:endParaRPr lang="en-US" sz="1800" baseline="-250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6F14696-C9CB-5795-A82A-4AF6CB0B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676" y="3484992"/>
                <a:ext cx="1208985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2C2759-610B-B20F-57E7-F67C870241A8}"/>
                  </a:ext>
                </a:extLst>
              </p:cNvPr>
              <p:cNvSpPr txBox="1"/>
              <p:nvPr/>
            </p:nvSpPr>
            <p:spPr>
              <a:xfrm>
                <a:off x="5932288" y="3522485"/>
                <a:ext cx="1351172" cy="3775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2"/>
                    </a:solidFill>
                  </a:rPr>
                  <a:t>(</a:t>
                </a:r>
                <a:r>
                  <a:rPr lang="en-US" sz="1800" b="1" dirty="0">
                    <a:solidFill>
                      <a:schemeClr val="tx2"/>
                    </a:solidFill>
                  </a:rPr>
                  <a:t>x</a:t>
                </a:r>
                <a:r>
                  <a:rPr lang="en-US" b="1" baseline="-25000" dirty="0">
                    <a:solidFill>
                      <a:schemeClr val="tx2"/>
                    </a:solidFill>
                  </a:rPr>
                  <a:t>3</a:t>
                </a:r>
                <a:r>
                  <a:rPr lang="en-US" sz="1800" dirty="0">
                    <a:solidFill>
                      <a:schemeClr val="tx2"/>
                    </a:solidFill>
                  </a:rPr>
                  <a:t>) + 𝜀</a:t>
                </a:r>
                <a:endParaRPr lang="en-US" sz="1800" baseline="-250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B2C2759-610B-B20F-57E7-F67C87024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288" y="3522485"/>
                <a:ext cx="1351172" cy="377512"/>
              </a:xfrm>
              <a:prstGeom prst="rect">
                <a:avLst/>
              </a:prstGeom>
              <a:blipFill>
                <a:blip r:embed="rId7"/>
                <a:stretch>
                  <a:fillRect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24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2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DA4DE-2EE1-CB89-48E6-A8440A6BD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54EA5573-1A59-087F-E339-A5DD6B2811D2}"/>
              </a:ext>
            </a:extLst>
          </p:cNvPr>
          <p:cNvSpPr/>
          <p:nvPr/>
        </p:nvSpPr>
        <p:spPr>
          <a:xfrm>
            <a:off x="476885" y="1609225"/>
            <a:ext cx="8293042" cy="1659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B6389D-6C8F-24C5-1A23-4D4843A8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Semi-Personalized Pricing for General</a:t>
            </a:r>
            <a:r>
              <a:rPr lang="en-US" sz="3600" dirty="0">
                <a:solidFill>
                  <a:srgbClr val="002060"/>
                </a:solidFill>
              </a:rPr>
              <a:t> 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A0D67E-5374-A080-3B25-9C9748387A40}"/>
                  </a:ext>
                </a:extLst>
              </p:cNvPr>
              <p:cNvSpPr txBox="1"/>
              <p:nvPr/>
            </p:nvSpPr>
            <p:spPr>
              <a:xfrm>
                <a:off x="628648" y="1687815"/>
                <a:ext cx="829304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/>
                    </a:solidFill>
                  </a:rPr>
                  <a:t>Market of n customers with associated features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ϵ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 X, </a:t>
                </a: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/>
                    </a:solidFill>
                  </a:rPr>
                  <a:t>V|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 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(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000" b="1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) + 𝜀</a:t>
                </a:r>
                <a:endParaRPr lang="en-US" sz="2000" baseline="-25000" dirty="0">
                  <a:solidFill>
                    <a:schemeClr val="tx2"/>
                  </a:solidFill>
                </a:endParaRP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Objective</a:t>
                </a:r>
                <a:r>
                  <a:rPr lang="en-US" sz="2000" dirty="0">
                    <a:solidFill>
                      <a:schemeClr val="tx2"/>
                    </a:solidFill>
                  </a:rPr>
                  <a:t>: Choose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k</a:t>
                </a:r>
                <a:r>
                  <a:rPr lang="en-US" sz="2000" dirty="0">
                    <a:solidFill>
                      <a:schemeClr val="tx2"/>
                    </a:solidFill>
                  </a:rPr>
                  <a:t> segments S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and prices p(S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) to maximize revenue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6A0D67E-5374-A080-3B25-9C9748387A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1687815"/>
                <a:ext cx="8293042" cy="1477328"/>
              </a:xfrm>
              <a:prstGeom prst="rect">
                <a:avLst/>
              </a:prstGeom>
              <a:blipFill>
                <a:blip r:embed="rId3"/>
                <a:stretch>
                  <a:fillRect l="-765" t="-1695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310DDA4-62C0-3EB1-36D1-D8A6BABEC089}"/>
                  </a:ext>
                </a:extLst>
              </p:cNvPr>
              <p:cNvSpPr/>
              <p:nvPr/>
            </p:nvSpPr>
            <p:spPr>
              <a:xfrm>
                <a:off x="1417280" y="4653552"/>
                <a:ext cx="6886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310DDA4-62C0-3EB1-36D1-D8A6BABEC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280" y="4653552"/>
                <a:ext cx="6886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23E159-CD66-A075-619B-F55AD59A2C14}"/>
              </a:ext>
            </a:extLst>
          </p:cNvPr>
          <p:cNvCxnSpPr>
            <a:cxnSpLocks/>
          </p:cNvCxnSpPr>
          <p:nvPr/>
        </p:nvCxnSpPr>
        <p:spPr>
          <a:xfrm>
            <a:off x="1882140" y="4617682"/>
            <a:ext cx="5091187" cy="351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90AD9D3-BBE2-F2CB-5A31-8E8DE1D3335A}"/>
              </a:ext>
            </a:extLst>
          </p:cNvPr>
          <p:cNvCxnSpPr/>
          <p:nvPr/>
        </p:nvCxnSpPr>
        <p:spPr>
          <a:xfrm>
            <a:off x="2516334" y="4479189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79765FE-21DC-FBD8-25BC-0BCCEC02D492}"/>
              </a:ext>
            </a:extLst>
          </p:cNvPr>
          <p:cNvSpPr txBox="1"/>
          <p:nvPr/>
        </p:nvSpPr>
        <p:spPr>
          <a:xfrm>
            <a:off x="2199921" y="483297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$8</a:t>
            </a:r>
            <a:endParaRPr lang="en-US" sz="16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87F76F0-79C1-AD7D-FC5C-C547973B8FC4}"/>
              </a:ext>
            </a:extLst>
          </p:cNvPr>
          <p:cNvSpPr txBox="1"/>
          <p:nvPr/>
        </p:nvSpPr>
        <p:spPr>
          <a:xfrm>
            <a:off x="476885" y="3383631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Example: 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C9111BD-1A3F-A181-9459-4C935D879030}"/>
              </a:ext>
            </a:extLst>
          </p:cNvPr>
          <p:cNvSpPr/>
          <p:nvPr/>
        </p:nvSpPr>
        <p:spPr>
          <a:xfrm rot="5400000">
            <a:off x="1777964" y="4331182"/>
            <a:ext cx="2238361" cy="754007"/>
          </a:xfrm>
          <a:custGeom>
            <a:avLst/>
            <a:gdLst>
              <a:gd name="connsiteX0" fmla="*/ 0 w 2238361"/>
              <a:gd name="connsiteY0" fmla="*/ 748307 h 754007"/>
              <a:gd name="connsiteX1" fmla="*/ 338982 w 2238361"/>
              <a:gd name="connsiteY1" fmla="*/ 679034 h 754007"/>
              <a:gd name="connsiteX2" fmla="*/ 710249 w 2238361"/>
              <a:gd name="connsiteY2" fmla="*/ 221834 h 754007"/>
              <a:gd name="connsiteX3" fmla="*/ 1205271 w 2238361"/>
              <a:gd name="connsiteY3" fmla="*/ 162 h 754007"/>
              <a:gd name="connsiteX4" fmla="*/ 1662628 w 2238361"/>
              <a:gd name="connsiteY4" fmla="*/ 194125 h 754007"/>
              <a:gd name="connsiteX5" fmla="*/ 1942423 w 2238361"/>
              <a:gd name="connsiteY5" fmla="*/ 623616 h 754007"/>
              <a:gd name="connsiteX6" fmla="*/ 2238361 w 2238361"/>
              <a:gd name="connsiteY6" fmla="*/ 748307 h 754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8361" h="754007" fill="none" extrusionOk="0">
                <a:moveTo>
                  <a:pt x="0" y="748307"/>
                </a:moveTo>
                <a:cubicBezTo>
                  <a:pt x="109612" y="750954"/>
                  <a:pt x="212467" y="778091"/>
                  <a:pt x="338982" y="679034"/>
                </a:cubicBezTo>
                <a:cubicBezTo>
                  <a:pt x="478654" y="603212"/>
                  <a:pt x="585197" y="339627"/>
                  <a:pt x="710249" y="221834"/>
                </a:cubicBezTo>
                <a:cubicBezTo>
                  <a:pt x="832760" y="105152"/>
                  <a:pt x="1059563" y="15429"/>
                  <a:pt x="1205271" y="162"/>
                </a:cubicBezTo>
                <a:cubicBezTo>
                  <a:pt x="1371757" y="7089"/>
                  <a:pt x="1541059" y="103565"/>
                  <a:pt x="1662628" y="194125"/>
                </a:cubicBezTo>
                <a:cubicBezTo>
                  <a:pt x="1795724" y="313803"/>
                  <a:pt x="1856509" y="543551"/>
                  <a:pt x="1942423" y="623616"/>
                </a:cubicBezTo>
                <a:cubicBezTo>
                  <a:pt x="2048488" y="707129"/>
                  <a:pt x="2130413" y="720659"/>
                  <a:pt x="2238361" y="748307"/>
                </a:cubicBezTo>
              </a:path>
              <a:path w="2238361" h="754007" stroke="0" extrusionOk="0">
                <a:moveTo>
                  <a:pt x="0" y="748307"/>
                </a:moveTo>
                <a:cubicBezTo>
                  <a:pt x="96671" y="749134"/>
                  <a:pt x="218189" y="767687"/>
                  <a:pt x="338982" y="679034"/>
                </a:cubicBezTo>
                <a:cubicBezTo>
                  <a:pt x="491934" y="598568"/>
                  <a:pt x="529345" y="336140"/>
                  <a:pt x="710249" y="221834"/>
                </a:cubicBezTo>
                <a:cubicBezTo>
                  <a:pt x="841441" y="121569"/>
                  <a:pt x="1042446" y="27412"/>
                  <a:pt x="1205271" y="162"/>
                </a:cubicBezTo>
                <a:cubicBezTo>
                  <a:pt x="1356632" y="-8488"/>
                  <a:pt x="1562465" y="101060"/>
                  <a:pt x="1662628" y="194125"/>
                </a:cubicBezTo>
                <a:cubicBezTo>
                  <a:pt x="1808091" y="300715"/>
                  <a:pt x="1854645" y="514423"/>
                  <a:pt x="1942423" y="623616"/>
                </a:cubicBezTo>
                <a:cubicBezTo>
                  <a:pt x="2031114" y="714867"/>
                  <a:pt x="2118571" y="737300"/>
                  <a:pt x="2238361" y="748307"/>
                </a:cubicBezTo>
              </a:path>
            </a:pathLst>
          </a:custGeom>
          <a:solidFill>
            <a:schemeClr val="accent6">
              <a:lumMod val="60000"/>
              <a:lumOff val="40000"/>
              <a:alpha val="5782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63491"/>
                      <a:gd name="connsiteY0" fmla="*/ 748307 h 754007"/>
                      <a:gd name="connsiteX1" fmla="*/ 872837 w 5763491"/>
                      <a:gd name="connsiteY1" fmla="*/ 679034 h 754007"/>
                      <a:gd name="connsiteX2" fmla="*/ 1828800 w 5763491"/>
                      <a:gd name="connsiteY2" fmla="*/ 221834 h 754007"/>
                      <a:gd name="connsiteX3" fmla="*/ 3103419 w 5763491"/>
                      <a:gd name="connsiteY3" fmla="*/ 162 h 754007"/>
                      <a:gd name="connsiteX4" fmla="*/ 4281055 w 5763491"/>
                      <a:gd name="connsiteY4" fmla="*/ 194125 h 754007"/>
                      <a:gd name="connsiteX5" fmla="*/ 5001491 w 5763491"/>
                      <a:gd name="connsiteY5" fmla="*/ 623616 h 754007"/>
                      <a:gd name="connsiteX6" fmla="*/ 5763491 w 5763491"/>
                      <a:gd name="connsiteY6" fmla="*/ 748307 h 754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3491" h="754007">
                        <a:moveTo>
                          <a:pt x="0" y="748307"/>
                        </a:moveTo>
                        <a:cubicBezTo>
                          <a:pt x="284018" y="757543"/>
                          <a:pt x="568037" y="766779"/>
                          <a:pt x="872837" y="679034"/>
                        </a:cubicBezTo>
                        <a:cubicBezTo>
                          <a:pt x="1177637" y="591289"/>
                          <a:pt x="1457036" y="334979"/>
                          <a:pt x="1828800" y="221834"/>
                        </a:cubicBezTo>
                        <a:cubicBezTo>
                          <a:pt x="2200564" y="108689"/>
                          <a:pt x="2694710" y="4780"/>
                          <a:pt x="3103419" y="162"/>
                        </a:cubicBezTo>
                        <a:cubicBezTo>
                          <a:pt x="3512128" y="-4456"/>
                          <a:pt x="3964710" y="90216"/>
                          <a:pt x="4281055" y="194125"/>
                        </a:cubicBezTo>
                        <a:cubicBezTo>
                          <a:pt x="4597400" y="298034"/>
                          <a:pt x="4754418" y="531252"/>
                          <a:pt x="5001491" y="623616"/>
                        </a:cubicBezTo>
                        <a:cubicBezTo>
                          <a:pt x="5248564" y="715980"/>
                          <a:pt x="5481782" y="727525"/>
                          <a:pt x="5763491" y="74830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19CD0F-442B-2C2B-4979-6965CEE6F107}"/>
                  </a:ext>
                </a:extLst>
              </p:cNvPr>
              <p:cNvSpPr txBox="1"/>
              <p:nvPr/>
            </p:nvSpPr>
            <p:spPr>
              <a:xfrm>
                <a:off x="2164404" y="3494566"/>
                <a:ext cx="1678886" cy="3775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2"/>
                    </a:solidFill>
                  </a:rPr>
                  <a:t>(</a:t>
                </a:r>
                <a:r>
                  <a:rPr lang="en-US" sz="1800" b="1" dirty="0">
                    <a:solidFill>
                      <a:schemeClr val="tx2"/>
                    </a:solidFill>
                  </a:rPr>
                  <a:t>x</a:t>
                </a:r>
                <a:r>
                  <a:rPr lang="en-US" b="1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en-US" sz="1800" dirty="0">
                    <a:solidFill>
                      <a:schemeClr val="tx2"/>
                    </a:solidFill>
                  </a:rPr>
                  <a:t>) + 𝜀</a:t>
                </a:r>
                <a:endParaRPr lang="en-US" sz="1800" baseline="-250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19CD0F-442B-2C2B-4979-6965CEE6F1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404" y="3494566"/>
                <a:ext cx="1678886" cy="377513"/>
              </a:xfrm>
              <a:prstGeom prst="rect">
                <a:avLst/>
              </a:prstGeom>
              <a:blipFill>
                <a:blip r:embed="rId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1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F9201-AA0A-7BB8-6959-B69372A07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8AF3065C-BE9A-96E9-E80F-D3F0BA85D899}"/>
              </a:ext>
            </a:extLst>
          </p:cNvPr>
          <p:cNvSpPr/>
          <p:nvPr/>
        </p:nvSpPr>
        <p:spPr>
          <a:xfrm>
            <a:off x="476885" y="1609225"/>
            <a:ext cx="8293042" cy="1659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21A214-93BE-0EFA-9658-219FDBC09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Semi-Personalized Pricing for General</a:t>
            </a:r>
            <a:r>
              <a:rPr lang="en-US" sz="3600" dirty="0">
                <a:solidFill>
                  <a:srgbClr val="002060"/>
                </a:solidFill>
              </a:rPr>
              <a:t> 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B2E0896-9381-49C3-5356-4A8B1428309B}"/>
                  </a:ext>
                </a:extLst>
              </p:cNvPr>
              <p:cNvSpPr txBox="1"/>
              <p:nvPr/>
            </p:nvSpPr>
            <p:spPr>
              <a:xfrm>
                <a:off x="628648" y="1687815"/>
                <a:ext cx="829304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/>
                    </a:solidFill>
                  </a:rPr>
                  <a:t>Market of n customers with associated features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ϵ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 X, </a:t>
                </a: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/>
                    </a:solidFill>
                  </a:rPr>
                  <a:t>V|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 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(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000" b="1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) + 𝜀</a:t>
                </a:r>
                <a:endParaRPr lang="en-US" sz="2000" baseline="-25000" dirty="0">
                  <a:solidFill>
                    <a:schemeClr val="tx2"/>
                  </a:solidFill>
                </a:endParaRP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Objective</a:t>
                </a:r>
                <a:r>
                  <a:rPr lang="en-US" sz="2000" dirty="0">
                    <a:solidFill>
                      <a:schemeClr val="tx2"/>
                    </a:solidFill>
                  </a:rPr>
                  <a:t>: Choose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k</a:t>
                </a:r>
                <a:r>
                  <a:rPr lang="en-US" sz="2000" dirty="0">
                    <a:solidFill>
                      <a:schemeClr val="tx2"/>
                    </a:solidFill>
                  </a:rPr>
                  <a:t> segments S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and prices p(S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) to maximize revenue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6B2E0896-9381-49C3-5356-4A8B142830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1687815"/>
                <a:ext cx="8293042" cy="1477328"/>
              </a:xfrm>
              <a:prstGeom prst="rect">
                <a:avLst/>
              </a:prstGeom>
              <a:blipFill>
                <a:blip r:embed="rId3"/>
                <a:stretch>
                  <a:fillRect l="-765" t="-1695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0E73B46-F847-04F7-4095-783E30AB9B7F}"/>
              </a:ext>
            </a:extLst>
          </p:cNvPr>
          <p:cNvSpPr txBox="1"/>
          <p:nvPr/>
        </p:nvSpPr>
        <p:spPr>
          <a:xfrm>
            <a:off x="4146446" y="4877142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$7</a:t>
            </a:r>
            <a:endParaRPr lang="en-US" sz="16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AB6433D-CCAC-458F-7D6A-E4908E6535FB}"/>
              </a:ext>
            </a:extLst>
          </p:cNvPr>
          <p:cNvSpPr txBox="1"/>
          <p:nvPr/>
        </p:nvSpPr>
        <p:spPr>
          <a:xfrm>
            <a:off x="476885" y="3383631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Example: 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FFDB7D5-4F5B-240D-1FB1-B102628A2098}"/>
              </a:ext>
            </a:extLst>
          </p:cNvPr>
          <p:cNvSpPr/>
          <p:nvPr/>
        </p:nvSpPr>
        <p:spPr>
          <a:xfrm>
            <a:off x="3350136" y="4153600"/>
            <a:ext cx="2238361" cy="754007"/>
          </a:xfrm>
          <a:custGeom>
            <a:avLst/>
            <a:gdLst>
              <a:gd name="connsiteX0" fmla="*/ 0 w 2238361"/>
              <a:gd name="connsiteY0" fmla="*/ 748307 h 754007"/>
              <a:gd name="connsiteX1" fmla="*/ 338982 w 2238361"/>
              <a:gd name="connsiteY1" fmla="*/ 679034 h 754007"/>
              <a:gd name="connsiteX2" fmla="*/ 710249 w 2238361"/>
              <a:gd name="connsiteY2" fmla="*/ 221834 h 754007"/>
              <a:gd name="connsiteX3" fmla="*/ 1205271 w 2238361"/>
              <a:gd name="connsiteY3" fmla="*/ 162 h 754007"/>
              <a:gd name="connsiteX4" fmla="*/ 1662628 w 2238361"/>
              <a:gd name="connsiteY4" fmla="*/ 194125 h 754007"/>
              <a:gd name="connsiteX5" fmla="*/ 1942423 w 2238361"/>
              <a:gd name="connsiteY5" fmla="*/ 623616 h 754007"/>
              <a:gd name="connsiteX6" fmla="*/ 2238361 w 2238361"/>
              <a:gd name="connsiteY6" fmla="*/ 748307 h 754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8361" h="754007" fill="none" extrusionOk="0">
                <a:moveTo>
                  <a:pt x="0" y="748307"/>
                </a:moveTo>
                <a:cubicBezTo>
                  <a:pt x="109612" y="750954"/>
                  <a:pt x="212467" y="778091"/>
                  <a:pt x="338982" y="679034"/>
                </a:cubicBezTo>
                <a:cubicBezTo>
                  <a:pt x="478654" y="603212"/>
                  <a:pt x="585197" y="339627"/>
                  <a:pt x="710249" y="221834"/>
                </a:cubicBezTo>
                <a:cubicBezTo>
                  <a:pt x="832760" y="105152"/>
                  <a:pt x="1059563" y="15429"/>
                  <a:pt x="1205271" y="162"/>
                </a:cubicBezTo>
                <a:cubicBezTo>
                  <a:pt x="1371757" y="7089"/>
                  <a:pt x="1541059" y="103565"/>
                  <a:pt x="1662628" y="194125"/>
                </a:cubicBezTo>
                <a:cubicBezTo>
                  <a:pt x="1795724" y="313803"/>
                  <a:pt x="1856509" y="543551"/>
                  <a:pt x="1942423" y="623616"/>
                </a:cubicBezTo>
                <a:cubicBezTo>
                  <a:pt x="2048488" y="707129"/>
                  <a:pt x="2130413" y="720659"/>
                  <a:pt x="2238361" y="748307"/>
                </a:cubicBezTo>
              </a:path>
              <a:path w="2238361" h="754007" stroke="0" extrusionOk="0">
                <a:moveTo>
                  <a:pt x="0" y="748307"/>
                </a:moveTo>
                <a:cubicBezTo>
                  <a:pt x="96671" y="749134"/>
                  <a:pt x="218189" y="767687"/>
                  <a:pt x="338982" y="679034"/>
                </a:cubicBezTo>
                <a:cubicBezTo>
                  <a:pt x="491934" y="598568"/>
                  <a:pt x="529345" y="336140"/>
                  <a:pt x="710249" y="221834"/>
                </a:cubicBezTo>
                <a:cubicBezTo>
                  <a:pt x="841441" y="121569"/>
                  <a:pt x="1042446" y="27412"/>
                  <a:pt x="1205271" y="162"/>
                </a:cubicBezTo>
                <a:cubicBezTo>
                  <a:pt x="1356632" y="-8488"/>
                  <a:pt x="1562465" y="101060"/>
                  <a:pt x="1662628" y="194125"/>
                </a:cubicBezTo>
                <a:cubicBezTo>
                  <a:pt x="1808091" y="300715"/>
                  <a:pt x="1854645" y="514423"/>
                  <a:pt x="1942423" y="623616"/>
                </a:cubicBezTo>
                <a:cubicBezTo>
                  <a:pt x="2031114" y="714867"/>
                  <a:pt x="2118571" y="737300"/>
                  <a:pt x="2238361" y="748307"/>
                </a:cubicBezTo>
              </a:path>
            </a:pathLst>
          </a:custGeom>
          <a:solidFill>
            <a:schemeClr val="accent6">
              <a:lumMod val="60000"/>
              <a:lumOff val="40000"/>
              <a:alpha val="5782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63491"/>
                      <a:gd name="connsiteY0" fmla="*/ 748307 h 754007"/>
                      <a:gd name="connsiteX1" fmla="*/ 872837 w 5763491"/>
                      <a:gd name="connsiteY1" fmla="*/ 679034 h 754007"/>
                      <a:gd name="connsiteX2" fmla="*/ 1828800 w 5763491"/>
                      <a:gd name="connsiteY2" fmla="*/ 221834 h 754007"/>
                      <a:gd name="connsiteX3" fmla="*/ 3103419 w 5763491"/>
                      <a:gd name="connsiteY3" fmla="*/ 162 h 754007"/>
                      <a:gd name="connsiteX4" fmla="*/ 4281055 w 5763491"/>
                      <a:gd name="connsiteY4" fmla="*/ 194125 h 754007"/>
                      <a:gd name="connsiteX5" fmla="*/ 5001491 w 5763491"/>
                      <a:gd name="connsiteY5" fmla="*/ 623616 h 754007"/>
                      <a:gd name="connsiteX6" fmla="*/ 5763491 w 5763491"/>
                      <a:gd name="connsiteY6" fmla="*/ 748307 h 754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3491" h="754007">
                        <a:moveTo>
                          <a:pt x="0" y="748307"/>
                        </a:moveTo>
                        <a:cubicBezTo>
                          <a:pt x="284018" y="757543"/>
                          <a:pt x="568037" y="766779"/>
                          <a:pt x="872837" y="679034"/>
                        </a:cubicBezTo>
                        <a:cubicBezTo>
                          <a:pt x="1177637" y="591289"/>
                          <a:pt x="1457036" y="334979"/>
                          <a:pt x="1828800" y="221834"/>
                        </a:cubicBezTo>
                        <a:cubicBezTo>
                          <a:pt x="2200564" y="108689"/>
                          <a:pt x="2694710" y="4780"/>
                          <a:pt x="3103419" y="162"/>
                        </a:cubicBezTo>
                        <a:cubicBezTo>
                          <a:pt x="3512128" y="-4456"/>
                          <a:pt x="3964710" y="90216"/>
                          <a:pt x="4281055" y="194125"/>
                        </a:cubicBezTo>
                        <a:cubicBezTo>
                          <a:pt x="4597400" y="298034"/>
                          <a:pt x="4754418" y="531252"/>
                          <a:pt x="5001491" y="623616"/>
                        </a:cubicBezTo>
                        <a:cubicBezTo>
                          <a:pt x="5248564" y="715980"/>
                          <a:pt x="5481782" y="727525"/>
                          <a:pt x="5763491" y="74830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689114-0E62-305F-83EC-4FB45220FB92}"/>
                  </a:ext>
                </a:extLst>
              </p:cNvPr>
              <p:cNvSpPr txBox="1"/>
              <p:nvPr/>
            </p:nvSpPr>
            <p:spPr>
              <a:xfrm>
                <a:off x="203169" y="4637567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1800" b="0" dirty="0">
                    <a:solidFill>
                      <a:schemeClr val="tx2"/>
                    </a:solidFill>
                  </a:rPr>
                  <a:t>V|</a:t>
                </a:r>
                <a:r>
                  <a:rPr lang="en-US" b="1" dirty="0">
                    <a:solidFill>
                      <a:schemeClr val="tx2"/>
                    </a:solidFill>
                  </a:rPr>
                  <a:t>x</a:t>
                </a:r>
                <a:r>
                  <a:rPr lang="en-US" b="1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en-US" sz="1800" b="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sz="1800" dirty="0">
                    <a:solidFill>
                      <a:schemeClr val="tx2"/>
                    </a:solidFill>
                  </a:rPr>
                  <a:t> + 𝜀</a:t>
                </a:r>
                <a:endParaRPr lang="en-US" sz="1800" baseline="-250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689114-0E62-305F-83EC-4FB45220F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69" y="4637567"/>
                <a:ext cx="4572000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green and blue circle&#10;&#10;AI-generated content may be incorrect.">
            <a:extLst>
              <a:ext uri="{FF2B5EF4-FFF2-40B4-BE49-F238E27FC236}">
                <a16:creationId xmlns:a16="http://schemas.microsoft.com/office/drawing/2014/main" id="{151BB112-967F-069F-06D4-F840C97630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97"/>
          <a:stretch/>
        </p:blipFill>
        <p:spPr>
          <a:xfrm>
            <a:off x="4349843" y="4153600"/>
            <a:ext cx="1238654" cy="76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CFCC6D-1B57-68FC-D2C5-26B5EFDD2790}"/>
                  </a:ext>
                </a:extLst>
              </p:cNvPr>
              <p:cNvSpPr txBox="1"/>
              <p:nvPr/>
            </p:nvSpPr>
            <p:spPr>
              <a:xfrm>
                <a:off x="4835094" y="3812787"/>
                <a:ext cx="175311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Pr</a:t>
                </a:r>
                <a:r>
                  <a:rPr lang="en-US" sz="1800" dirty="0">
                    <a:solidFill>
                      <a:schemeClr val="tx2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8</m:t>
                    </m:r>
                  </m:oMath>
                </a14:m>
                <a:r>
                  <a:rPr lang="en-US" sz="1800" dirty="0">
                    <a:solidFill>
                      <a:schemeClr val="tx2"/>
                    </a:solidFill>
                  </a:rPr>
                  <a:t>+ 𝜀 ≥ 7)</a:t>
                </a:r>
                <a:endParaRPr lang="en-US" sz="1800" baseline="-25000" dirty="0">
                  <a:solidFill>
                    <a:schemeClr val="tx2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ACFCC6D-1B57-68FC-D2C5-26B5EFDD2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094" y="3812787"/>
                <a:ext cx="1753110" cy="646331"/>
              </a:xfrm>
              <a:prstGeom prst="rect">
                <a:avLst/>
              </a:prstGeom>
              <a:blipFill>
                <a:blip r:embed="rId7"/>
                <a:stretch>
                  <a:fillRect l="-2878" t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6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A0A7B-FD92-FBDD-3159-0126FAD08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82D76-B051-7E38-8F54-79921748B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74474"/>
            <a:ext cx="7772400" cy="13826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3000"/>
              </a:spcBef>
              <a:spcAft>
                <a:spcPts val="1200"/>
              </a:spcAft>
            </a:pPr>
            <a:r>
              <a:rPr lang="en-US" sz="3800" dirty="0"/>
              <a:t>Semi-Personalized Pricing: Algorithms and Implications</a:t>
            </a:r>
            <a:endParaRPr lang="en-US" sz="27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1BCBEE-DF00-F907-CF23-9D744120743E}"/>
              </a:ext>
            </a:extLst>
          </p:cNvPr>
          <p:cNvSpPr/>
          <p:nvPr/>
        </p:nvSpPr>
        <p:spPr>
          <a:xfrm>
            <a:off x="339296" y="3126818"/>
            <a:ext cx="846540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/>
              <a:t>Michael L. Hamilton w/</a:t>
            </a:r>
          </a:p>
          <a:p>
            <a:pPr algn="ctr"/>
            <a:r>
              <a:rPr lang="en-US" sz="2200" b="1" dirty="0">
                <a:solidFill>
                  <a:srgbClr val="8C1515"/>
                </a:solidFill>
              </a:rPr>
              <a:t>Titing Cui </a:t>
            </a:r>
            <a:r>
              <a:rPr lang="en-US" sz="2200" b="1" baseline="30000" dirty="0">
                <a:solidFill>
                  <a:srgbClr val="8C1515"/>
                </a:solidFill>
              </a:rPr>
              <a:t>[1,2] </a:t>
            </a:r>
            <a:r>
              <a:rPr lang="en-US" sz="2200" b="1" dirty="0">
                <a:solidFill>
                  <a:srgbClr val="8C1515"/>
                </a:solidFill>
              </a:rPr>
              <a:t>,   Max Biggs </a:t>
            </a:r>
            <a:r>
              <a:rPr lang="en-US" sz="2200" b="1" baseline="30000" dirty="0">
                <a:solidFill>
                  <a:srgbClr val="8C1515"/>
                </a:solidFill>
              </a:rPr>
              <a:t>[2]</a:t>
            </a:r>
            <a:r>
              <a:rPr lang="en-US" sz="2200" b="1" dirty="0">
                <a:solidFill>
                  <a:srgbClr val="8C1515"/>
                </a:solidFill>
              </a:rPr>
              <a:t> ,   Enfeng Xing </a:t>
            </a:r>
            <a:r>
              <a:rPr lang="en-US" sz="2200" b="1" baseline="30000" dirty="0">
                <a:solidFill>
                  <a:srgbClr val="8C1515"/>
                </a:solidFill>
              </a:rPr>
              <a:t>[2]</a:t>
            </a:r>
          </a:p>
        </p:txBody>
      </p:sp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D47AFE10-13CF-391C-4109-B7CAD90F7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627" y="3797413"/>
            <a:ext cx="4097204" cy="221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defined">
            <a:extLst>
              <a:ext uri="{FF2B5EF4-FFF2-40B4-BE49-F238E27FC236}">
                <a16:creationId xmlns:a16="http://schemas.microsoft.com/office/drawing/2014/main" id="{BA1ADD11-B4C8-2F56-35D8-975AE0E57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381" y="3829691"/>
            <a:ext cx="2210584" cy="221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11A086-3511-AB8D-2982-FB594B0E7B31}"/>
              </a:ext>
            </a:extLst>
          </p:cNvPr>
          <p:cNvSpPr txBox="1"/>
          <p:nvPr/>
        </p:nvSpPr>
        <p:spPr>
          <a:xfrm>
            <a:off x="0" y="6364855"/>
            <a:ext cx="9144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200" i="1" dirty="0">
                <a:solidFill>
                  <a:srgbClr val="8C1515"/>
                </a:solidFill>
                <a:ea typeface="Baskerville" panose="02020502070401020303" pitchFamily="18" charset="0"/>
              </a:rPr>
              <a:t>[1] Cui and Hamilton, 2024. Optimal Feature-Based Market Segmentation and Pricing</a:t>
            </a:r>
          </a:p>
          <a:p>
            <a:pPr algn="r"/>
            <a:r>
              <a:rPr lang="en-US" sz="1200" i="1" dirty="0">
                <a:solidFill>
                  <a:srgbClr val="8C1515"/>
                </a:solidFill>
                <a:ea typeface="Baskerville" panose="02020502070401020303" pitchFamily="18" charset="0"/>
              </a:rPr>
              <a:t>[2] Biggs et al, 2025. Can Personalized Pricing be Progressive?</a:t>
            </a:r>
          </a:p>
        </p:txBody>
      </p:sp>
      <p:pic>
        <p:nvPicPr>
          <p:cNvPr id="1034" name="Picture 10" descr="undefined">
            <a:extLst>
              <a:ext uri="{FF2B5EF4-FFF2-40B4-BE49-F238E27FC236}">
                <a16:creationId xmlns:a16="http://schemas.microsoft.com/office/drawing/2014/main" id="{750D4A78-6642-A17D-BDBA-3A06EB487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80" y="4343400"/>
            <a:ext cx="2662023" cy="983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3036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AD5B21-538E-E755-4A80-D52AA5F95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98B14322-0096-8C89-8143-D23DFF02BDB0}"/>
              </a:ext>
            </a:extLst>
          </p:cNvPr>
          <p:cNvSpPr/>
          <p:nvPr/>
        </p:nvSpPr>
        <p:spPr>
          <a:xfrm>
            <a:off x="5454826" y="3318383"/>
            <a:ext cx="2128053" cy="2617820"/>
          </a:xfrm>
          <a:prstGeom prst="roundRect">
            <a:avLst/>
          </a:prstGeom>
          <a:solidFill>
            <a:schemeClr val="accent6">
              <a:lumMod val="75000"/>
              <a:alpha val="19925"/>
            </a:scheme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8EB8EC4-984F-FCC7-7D23-7EDB57F0F977}"/>
              </a:ext>
            </a:extLst>
          </p:cNvPr>
          <p:cNvSpPr/>
          <p:nvPr/>
        </p:nvSpPr>
        <p:spPr>
          <a:xfrm>
            <a:off x="2170673" y="3325386"/>
            <a:ext cx="3265682" cy="2561732"/>
          </a:xfrm>
          <a:prstGeom prst="roundRect">
            <a:avLst/>
          </a:prstGeom>
          <a:solidFill>
            <a:schemeClr val="accent1">
              <a:alpha val="19925"/>
            </a:scheme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E22586D-4BBA-80C6-068C-0EC8232ABFE7}"/>
              </a:ext>
            </a:extLst>
          </p:cNvPr>
          <p:cNvSpPr/>
          <p:nvPr/>
        </p:nvSpPr>
        <p:spPr>
          <a:xfrm>
            <a:off x="476885" y="1609225"/>
            <a:ext cx="8293042" cy="16597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4D2F5-2110-0F7E-F5D1-BB1E2BA01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Semi-Personalized Pricing for General</a:t>
            </a:r>
            <a:r>
              <a:rPr lang="en-US" sz="3600" dirty="0">
                <a:solidFill>
                  <a:srgbClr val="002060"/>
                </a:solidFill>
              </a:rPr>
              <a:t> 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53EE30F-50D9-B0DC-093B-8B689BB117AA}"/>
                  </a:ext>
                </a:extLst>
              </p:cNvPr>
              <p:cNvSpPr txBox="1"/>
              <p:nvPr/>
            </p:nvSpPr>
            <p:spPr>
              <a:xfrm>
                <a:off x="628648" y="1687815"/>
                <a:ext cx="829304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/>
                    </a:solidFill>
                  </a:rPr>
                  <a:t>Market of n customers with associated features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ϵ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 X, </a:t>
                </a: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/>
                    </a:solidFill>
                  </a:rPr>
                  <a:t>V|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 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(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000" b="1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) + 𝜀</a:t>
                </a:r>
                <a:endParaRPr lang="en-US" sz="2000" baseline="-25000" dirty="0">
                  <a:solidFill>
                    <a:schemeClr val="tx2"/>
                  </a:solidFill>
                </a:endParaRPr>
              </a:p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Objective</a:t>
                </a:r>
                <a:r>
                  <a:rPr lang="en-US" sz="2000" dirty="0">
                    <a:solidFill>
                      <a:schemeClr val="tx2"/>
                    </a:solidFill>
                  </a:rPr>
                  <a:t>: Choose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k</a:t>
                </a:r>
                <a:r>
                  <a:rPr lang="en-US" sz="2000" dirty="0">
                    <a:solidFill>
                      <a:schemeClr val="tx2"/>
                    </a:solidFill>
                  </a:rPr>
                  <a:t> segments S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 and prices p(S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000" dirty="0">
                    <a:solidFill>
                      <a:schemeClr val="tx2"/>
                    </a:solidFill>
                  </a:rPr>
                  <a:t>) to maximize revenue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53EE30F-50D9-B0DC-093B-8B689BB11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1687815"/>
                <a:ext cx="8293042" cy="1477328"/>
              </a:xfrm>
              <a:prstGeom prst="rect">
                <a:avLst/>
              </a:prstGeom>
              <a:blipFill>
                <a:blip r:embed="rId3"/>
                <a:stretch>
                  <a:fillRect l="-765" t="-1695" b="-5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2ABA9A4-5CBD-D804-991A-B0F81A5ACF13}"/>
                  </a:ext>
                </a:extLst>
              </p:cNvPr>
              <p:cNvSpPr/>
              <p:nvPr/>
            </p:nvSpPr>
            <p:spPr>
              <a:xfrm>
                <a:off x="1417280" y="4653552"/>
                <a:ext cx="6886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2ABA9A4-5CBD-D804-991A-B0F81A5ACF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280" y="4653552"/>
                <a:ext cx="6886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55C00C-5FA5-1FAE-C9EF-27AC92FA558F}"/>
              </a:ext>
            </a:extLst>
          </p:cNvPr>
          <p:cNvCxnSpPr>
            <a:cxnSpLocks/>
          </p:cNvCxnSpPr>
          <p:nvPr/>
        </p:nvCxnSpPr>
        <p:spPr>
          <a:xfrm>
            <a:off x="1882140" y="4617682"/>
            <a:ext cx="5091187" cy="351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965A33-36F5-0387-55B4-B7E0890CFD4B}"/>
              </a:ext>
            </a:extLst>
          </p:cNvPr>
          <p:cNvCxnSpPr/>
          <p:nvPr/>
        </p:nvCxnSpPr>
        <p:spPr>
          <a:xfrm>
            <a:off x="4292139" y="446424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E0CF1E1-01D8-DA4F-358F-BB392CC50F21}"/>
              </a:ext>
            </a:extLst>
          </p:cNvPr>
          <p:cNvCxnSpPr/>
          <p:nvPr/>
        </p:nvCxnSpPr>
        <p:spPr>
          <a:xfrm>
            <a:off x="2516334" y="4479189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F0AF43-1722-5D42-FD7F-DB91B21DDD16}"/>
              </a:ext>
            </a:extLst>
          </p:cNvPr>
          <p:cNvCxnSpPr/>
          <p:nvPr/>
        </p:nvCxnSpPr>
        <p:spPr>
          <a:xfrm>
            <a:off x="6126883" y="446557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E88AD60-2183-3E92-DF31-14D46465807B}"/>
              </a:ext>
            </a:extLst>
          </p:cNvPr>
          <p:cNvSpPr txBox="1"/>
          <p:nvPr/>
        </p:nvSpPr>
        <p:spPr>
          <a:xfrm>
            <a:off x="2199921" y="483297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$8</a:t>
            </a:r>
            <a:endParaRPr lang="en-US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518970-D2A1-C414-231C-72B16BA3291C}"/>
              </a:ext>
            </a:extLst>
          </p:cNvPr>
          <p:cNvSpPr txBox="1"/>
          <p:nvPr/>
        </p:nvSpPr>
        <p:spPr>
          <a:xfrm>
            <a:off x="3883701" y="4834782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$14</a:t>
            </a:r>
            <a:endParaRPr lang="en-US" sz="16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0EF60A2-E48A-1926-D96C-229F26E20CB7}"/>
              </a:ext>
            </a:extLst>
          </p:cNvPr>
          <p:cNvSpPr txBox="1"/>
          <p:nvPr/>
        </p:nvSpPr>
        <p:spPr>
          <a:xfrm>
            <a:off x="5749877" y="4817666"/>
            <a:ext cx="688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$18</a:t>
            </a:r>
            <a:endParaRPr lang="en-US" sz="16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0E8220-3409-5B70-84AF-30797F635502}"/>
              </a:ext>
            </a:extLst>
          </p:cNvPr>
          <p:cNvSpPr txBox="1"/>
          <p:nvPr/>
        </p:nvSpPr>
        <p:spPr>
          <a:xfrm>
            <a:off x="476885" y="3383631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Example: 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6BBD5F89-B059-AF21-E040-E763586D54CF}"/>
              </a:ext>
            </a:extLst>
          </p:cNvPr>
          <p:cNvSpPr/>
          <p:nvPr/>
        </p:nvSpPr>
        <p:spPr>
          <a:xfrm rot="5400000">
            <a:off x="1777964" y="4331182"/>
            <a:ext cx="2238361" cy="754007"/>
          </a:xfrm>
          <a:custGeom>
            <a:avLst/>
            <a:gdLst>
              <a:gd name="connsiteX0" fmla="*/ 0 w 2238361"/>
              <a:gd name="connsiteY0" fmla="*/ 748307 h 754007"/>
              <a:gd name="connsiteX1" fmla="*/ 338982 w 2238361"/>
              <a:gd name="connsiteY1" fmla="*/ 679034 h 754007"/>
              <a:gd name="connsiteX2" fmla="*/ 710249 w 2238361"/>
              <a:gd name="connsiteY2" fmla="*/ 221834 h 754007"/>
              <a:gd name="connsiteX3" fmla="*/ 1205271 w 2238361"/>
              <a:gd name="connsiteY3" fmla="*/ 162 h 754007"/>
              <a:gd name="connsiteX4" fmla="*/ 1662628 w 2238361"/>
              <a:gd name="connsiteY4" fmla="*/ 194125 h 754007"/>
              <a:gd name="connsiteX5" fmla="*/ 1942423 w 2238361"/>
              <a:gd name="connsiteY5" fmla="*/ 623616 h 754007"/>
              <a:gd name="connsiteX6" fmla="*/ 2238361 w 2238361"/>
              <a:gd name="connsiteY6" fmla="*/ 748307 h 754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8361" h="754007" fill="none" extrusionOk="0">
                <a:moveTo>
                  <a:pt x="0" y="748307"/>
                </a:moveTo>
                <a:cubicBezTo>
                  <a:pt x="109612" y="750954"/>
                  <a:pt x="212467" y="778091"/>
                  <a:pt x="338982" y="679034"/>
                </a:cubicBezTo>
                <a:cubicBezTo>
                  <a:pt x="478654" y="603212"/>
                  <a:pt x="585197" y="339627"/>
                  <a:pt x="710249" y="221834"/>
                </a:cubicBezTo>
                <a:cubicBezTo>
                  <a:pt x="832760" y="105152"/>
                  <a:pt x="1059563" y="15429"/>
                  <a:pt x="1205271" y="162"/>
                </a:cubicBezTo>
                <a:cubicBezTo>
                  <a:pt x="1371757" y="7089"/>
                  <a:pt x="1541059" y="103565"/>
                  <a:pt x="1662628" y="194125"/>
                </a:cubicBezTo>
                <a:cubicBezTo>
                  <a:pt x="1795724" y="313803"/>
                  <a:pt x="1856509" y="543551"/>
                  <a:pt x="1942423" y="623616"/>
                </a:cubicBezTo>
                <a:cubicBezTo>
                  <a:pt x="2048488" y="707129"/>
                  <a:pt x="2130413" y="720659"/>
                  <a:pt x="2238361" y="748307"/>
                </a:cubicBezTo>
              </a:path>
              <a:path w="2238361" h="754007" stroke="0" extrusionOk="0">
                <a:moveTo>
                  <a:pt x="0" y="748307"/>
                </a:moveTo>
                <a:cubicBezTo>
                  <a:pt x="96671" y="749134"/>
                  <a:pt x="218189" y="767687"/>
                  <a:pt x="338982" y="679034"/>
                </a:cubicBezTo>
                <a:cubicBezTo>
                  <a:pt x="491934" y="598568"/>
                  <a:pt x="529345" y="336140"/>
                  <a:pt x="710249" y="221834"/>
                </a:cubicBezTo>
                <a:cubicBezTo>
                  <a:pt x="841441" y="121569"/>
                  <a:pt x="1042446" y="27412"/>
                  <a:pt x="1205271" y="162"/>
                </a:cubicBezTo>
                <a:cubicBezTo>
                  <a:pt x="1356632" y="-8488"/>
                  <a:pt x="1562465" y="101060"/>
                  <a:pt x="1662628" y="194125"/>
                </a:cubicBezTo>
                <a:cubicBezTo>
                  <a:pt x="1808091" y="300715"/>
                  <a:pt x="1854645" y="514423"/>
                  <a:pt x="1942423" y="623616"/>
                </a:cubicBezTo>
                <a:cubicBezTo>
                  <a:pt x="2031114" y="714867"/>
                  <a:pt x="2118571" y="737300"/>
                  <a:pt x="2238361" y="748307"/>
                </a:cubicBezTo>
              </a:path>
            </a:pathLst>
          </a:custGeom>
          <a:solidFill>
            <a:schemeClr val="accent6">
              <a:lumMod val="60000"/>
              <a:lumOff val="40000"/>
              <a:alpha val="5782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63491"/>
                      <a:gd name="connsiteY0" fmla="*/ 748307 h 754007"/>
                      <a:gd name="connsiteX1" fmla="*/ 872837 w 5763491"/>
                      <a:gd name="connsiteY1" fmla="*/ 679034 h 754007"/>
                      <a:gd name="connsiteX2" fmla="*/ 1828800 w 5763491"/>
                      <a:gd name="connsiteY2" fmla="*/ 221834 h 754007"/>
                      <a:gd name="connsiteX3" fmla="*/ 3103419 w 5763491"/>
                      <a:gd name="connsiteY3" fmla="*/ 162 h 754007"/>
                      <a:gd name="connsiteX4" fmla="*/ 4281055 w 5763491"/>
                      <a:gd name="connsiteY4" fmla="*/ 194125 h 754007"/>
                      <a:gd name="connsiteX5" fmla="*/ 5001491 w 5763491"/>
                      <a:gd name="connsiteY5" fmla="*/ 623616 h 754007"/>
                      <a:gd name="connsiteX6" fmla="*/ 5763491 w 5763491"/>
                      <a:gd name="connsiteY6" fmla="*/ 748307 h 754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3491" h="754007">
                        <a:moveTo>
                          <a:pt x="0" y="748307"/>
                        </a:moveTo>
                        <a:cubicBezTo>
                          <a:pt x="284018" y="757543"/>
                          <a:pt x="568037" y="766779"/>
                          <a:pt x="872837" y="679034"/>
                        </a:cubicBezTo>
                        <a:cubicBezTo>
                          <a:pt x="1177637" y="591289"/>
                          <a:pt x="1457036" y="334979"/>
                          <a:pt x="1828800" y="221834"/>
                        </a:cubicBezTo>
                        <a:cubicBezTo>
                          <a:pt x="2200564" y="108689"/>
                          <a:pt x="2694710" y="4780"/>
                          <a:pt x="3103419" y="162"/>
                        </a:cubicBezTo>
                        <a:cubicBezTo>
                          <a:pt x="3512128" y="-4456"/>
                          <a:pt x="3964710" y="90216"/>
                          <a:pt x="4281055" y="194125"/>
                        </a:cubicBezTo>
                        <a:cubicBezTo>
                          <a:pt x="4597400" y="298034"/>
                          <a:pt x="4754418" y="531252"/>
                          <a:pt x="5001491" y="623616"/>
                        </a:cubicBezTo>
                        <a:cubicBezTo>
                          <a:pt x="5248564" y="715980"/>
                          <a:pt x="5481782" y="727525"/>
                          <a:pt x="5763491" y="74830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44240D00-0C5B-35AE-1CDB-70E8CE76EBB0}"/>
              </a:ext>
            </a:extLst>
          </p:cNvPr>
          <p:cNvSpPr/>
          <p:nvPr/>
        </p:nvSpPr>
        <p:spPr>
          <a:xfrm rot="5400000">
            <a:off x="3556091" y="4331181"/>
            <a:ext cx="2238361" cy="754007"/>
          </a:xfrm>
          <a:custGeom>
            <a:avLst/>
            <a:gdLst>
              <a:gd name="connsiteX0" fmla="*/ 0 w 2238361"/>
              <a:gd name="connsiteY0" fmla="*/ 748307 h 754007"/>
              <a:gd name="connsiteX1" fmla="*/ 338982 w 2238361"/>
              <a:gd name="connsiteY1" fmla="*/ 679034 h 754007"/>
              <a:gd name="connsiteX2" fmla="*/ 710249 w 2238361"/>
              <a:gd name="connsiteY2" fmla="*/ 221834 h 754007"/>
              <a:gd name="connsiteX3" fmla="*/ 1205271 w 2238361"/>
              <a:gd name="connsiteY3" fmla="*/ 162 h 754007"/>
              <a:gd name="connsiteX4" fmla="*/ 1662628 w 2238361"/>
              <a:gd name="connsiteY4" fmla="*/ 194125 h 754007"/>
              <a:gd name="connsiteX5" fmla="*/ 1942423 w 2238361"/>
              <a:gd name="connsiteY5" fmla="*/ 623616 h 754007"/>
              <a:gd name="connsiteX6" fmla="*/ 2238361 w 2238361"/>
              <a:gd name="connsiteY6" fmla="*/ 748307 h 754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8361" h="754007" fill="none" extrusionOk="0">
                <a:moveTo>
                  <a:pt x="0" y="748307"/>
                </a:moveTo>
                <a:cubicBezTo>
                  <a:pt x="109612" y="750954"/>
                  <a:pt x="212467" y="778091"/>
                  <a:pt x="338982" y="679034"/>
                </a:cubicBezTo>
                <a:cubicBezTo>
                  <a:pt x="478654" y="603212"/>
                  <a:pt x="585197" y="339627"/>
                  <a:pt x="710249" y="221834"/>
                </a:cubicBezTo>
                <a:cubicBezTo>
                  <a:pt x="832760" y="105152"/>
                  <a:pt x="1059563" y="15429"/>
                  <a:pt x="1205271" y="162"/>
                </a:cubicBezTo>
                <a:cubicBezTo>
                  <a:pt x="1371757" y="7089"/>
                  <a:pt x="1541059" y="103565"/>
                  <a:pt x="1662628" y="194125"/>
                </a:cubicBezTo>
                <a:cubicBezTo>
                  <a:pt x="1795724" y="313803"/>
                  <a:pt x="1856509" y="543551"/>
                  <a:pt x="1942423" y="623616"/>
                </a:cubicBezTo>
                <a:cubicBezTo>
                  <a:pt x="2048488" y="707129"/>
                  <a:pt x="2130413" y="720659"/>
                  <a:pt x="2238361" y="748307"/>
                </a:cubicBezTo>
              </a:path>
              <a:path w="2238361" h="754007" stroke="0" extrusionOk="0">
                <a:moveTo>
                  <a:pt x="0" y="748307"/>
                </a:moveTo>
                <a:cubicBezTo>
                  <a:pt x="96671" y="749134"/>
                  <a:pt x="218189" y="767687"/>
                  <a:pt x="338982" y="679034"/>
                </a:cubicBezTo>
                <a:cubicBezTo>
                  <a:pt x="491934" y="598568"/>
                  <a:pt x="529345" y="336140"/>
                  <a:pt x="710249" y="221834"/>
                </a:cubicBezTo>
                <a:cubicBezTo>
                  <a:pt x="841441" y="121569"/>
                  <a:pt x="1042446" y="27412"/>
                  <a:pt x="1205271" y="162"/>
                </a:cubicBezTo>
                <a:cubicBezTo>
                  <a:pt x="1356632" y="-8488"/>
                  <a:pt x="1562465" y="101060"/>
                  <a:pt x="1662628" y="194125"/>
                </a:cubicBezTo>
                <a:cubicBezTo>
                  <a:pt x="1808091" y="300715"/>
                  <a:pt x="1854645" y="514423"/>
                  <a:pt x="1942423" y="623616"/>
                </a:cubicBezTo>
                <a:cubicBezTo>
                  <a:pt x="2031114" y="714867"/>
                  <a:pt x="2118571" y="737300"/>
                  <a:pt x="2238361" y="748307"/>
                </a:cubicBezTo>
              </a:path>
            </a:pathLst>
          </a:custGeom>
          <a:solidFill>
            <a:schemeClr val="accent6">
              <a:lumMod val="60000"/>
              <a:lumOff val="40000"/>
              <a:alpha val="5782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63491"/>
                      <a:gd name="connsiteY0" fmla="*/ 748307 h 754007"/>
                      <a:gd name="connsiteX1" fmla="*/ 872837 w 5763491"/>
                      <a:gd name="connsiteY1" fmla="*/ 679034 h 754007"/>
                      <a:gd name="connsiteX2" fmla="*/ 1828800 w 5763491"/>
                      <a:gd name="connsiteY2" fmla="*/ 221834 h 754007"/>
                      <a:gd name="connsiteX3" fmla="*/ 3103419 w 5763491"/>
                      <a:gd name="connsiteY3" fmla="*/ 162 h 754007"/>
                      <a:gd name="connsiteX4" fmla="*/ 4281055 w 5763491"/>
                      <a:gd name="connsiteY4" fmla="*/ 194125 h 754007"/>
                      <a:gd name="connsiteX5" fmla="*/ 5001491 w 5763491"/>
                      <a:gd name="connsiteY5" fmla="*/ 623616 h 754007"/>
                      <a:gd name="connsiteX6" fmla="*/ 5763491 w 5763491"/>
                      <a:gd name="connsiteY6" fmla="*/ 748307 h 754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3491" h="754007">
                        <a:moveTo>
                          <a:pt x="0" y="748307"/>
                        </a:moveTo>
                        <a:cubicBezTo>
                          <a:pt x="284018" y="757543"/>
                          <a:pt x="568037" y="766779"/>
                          <a:pt x="872837" y="679034"/>
                        </a:cubicBezTo>
                        <a:cubicBezTo>
                          <a:pt x="1177637" y="591289"/>
                          <a:pt x="1457036" y="334979"/>
                          <a:pt x="1828800" y="221834"/>
                        </a:cubicBezTo>
                        <a:cubicBezTo>
                          <a:pt x="2200564" y="108689"/>
                          <a:pt x="2694710" y="4780"/>
                          <a:pt x="3103419" y="162"/>
                        </a:cubicBezTo>
                        <a:cubicBezTo>
                          <a:pt x="3512128" y="-4456"/>
                          <a:pt x="3964710" y="90216"/>
                          <a:pt x="4281055" y="194125"/>
                        </a:cubicBezTo>
                        <a:cubicBezTo>
                          <a:pt x="4597400" y="298034"/>
                          <a:pt x="4754418" y="531252"/>
                          <a:pt x="5001491" y="623616"/>
                        </a:cubicBezTo>
                        <a:cubicBezTo>
                          <a:pt x="5248564" y="715980"/>
                          <a:pt x="5481782" y="727525"/>
                          <a:pt x="5763491" y="74830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126A19B-05B4-AEB0-AD1D-078E8C7A34E0}"/>
              </a:ext>
            </a:extLst>
          </p:cNvPr>
          <p:cNvSpPr/>
          <p:nvPr/>
        </p:nvSpPr>
        <p:spPr>
          <a:xfrm rot="5400000">
            <a:off x="5386589" y="4331181"/>
            <a:ext cx="2238361" cy="754007"/>
          </a:xfrm>
          <a:custGeom>
            <a:avLst/>
            <a:gdLst>
              <a:gd name="connsiteX0" fmla="*/ 0 w 2238361"/>
              <a:gd name="connsiteY0" fmla="*/ 748307 h 754007"/>
              <a:gd name="connsiteX1" fmla="*/ 338982 w 2238361"/>
              <a:gd name="connsiteY1" fmla="*/ 679034 h 754007"/>
              <a:gd name="connsiteX2" fmla="*/ 710249 w 2238361"/>
              <a:gd name="connsiteY2" fmla="*/ 221834 h 754007"/>
              <a:gd name="connsiteX3" fmla="*/ 1205271 w 2238361"/>
              <a:gd name="connsiteY3" fmla="*/ 162 h 754007"/>
              <a:gd name="connsiteX4" fmla="*/ 1662628 w 2238361"/>
              <a:gd name="connsiteY4" fmla="*/ 194125 h 754007"/>
              <a:gd name="connsiteX5" fmla="*/ 1942423 w 2238361"/>
              <a:gd name="connsiteY5" fmla="*/ 623616 h 754007"/>
              <a:gd name="connsiteX6" fmla="*/ 2238361 w 2238361"/>
              <a:gd name="connsiteY6" fmla="*/ 748307 h 754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8361" h="754007" fill="none" extrusionOk="0">
                <a:moveTo>
                  <a:pt x="0" y="748307"/>
                </a:moveTo>
                <a:cubicBezTo>
                  <a:pt x="109612" y="750954"/>
                  <a:pt x="212467" y="778091"/>
                  <a:pt x="338982" y="679034"/>
                </a:cubicBezTo>
                <a:cubicBezTo>
                  <a:pt x="478654" y="603212"/>
                  <a:pt x="585197" y="339627"/>
                  <a:pt x="710249" y="221834"/>
                </a:cubicBezTo>
                <a:cubicBezTo>
                  <a:pt x="832760" y="105152"/>
                  <a:pt x="1059563" y="15429"/>
                  <a:pt x="1205271" y="162"/>
                </a:cubicBezTo>
                <a:cubicBezTo>
                  <a:pt x="1371757" y="7089"/>
                  <a:pt x="1541059" y="103565"/>
                  <a:pt x="1662628" y="194125"/>
                </a:cubicBezTo>
                <a:cubicBezTo>
                  <a:pt x="1795724" y="313803"/>
                  <a:pt x="1856509" y="543551"/>
                  <a:pt x="1942423" y="623616"/>
                </a:cubicBezTo>
                <a:cubicBezTo>
                  <a:pt x="2048488" y="707129"/>
                  <a:pt x="2130413" y="720659"/>
                  <a:pt x="2238361" y="748307"/>
                </a:cubicBezTo>
              </a:path>
              <a:path w="2238361" h="754007" stroke="0" extrusionOk="0">
                <a:moveTo>
                  <a:pt x="0" y="748307"/>
                </a:moveTo>
                <a:cubicBezTo>
                  <a:pt x="96671" y="749134"/>
                  <a:pt x="218189" y="767687"/>
                  <a:pt x="338982" y="679034"/>
                </a:cubicBezTo>
                <a:cubicBezTo>
                  <a:pt x="491934" y="598568"/>
                  <a:pt x="529345" y="336140"/>
                  <a:pt x="710249" y="221834"/>
                </a:cubicBezTo>
                <a:cubicBezTo>
                  <a:pt x="841441" y="121569"/>
                  <a:pt x="1042446" y="27412"/>
                  <a:pt x="1205271" y="162"/>
                </a:cubicBezTo>
                <a:cubicBezTo>
                  <a:pt x="1356632" y="-8488"/>
                  <a:pt x="1562465" y="101060"/>
                  <a:pt x="1662628" y="194125"/>
                </a:cubicBezTo>
                <a:cubicBezTo>
                  <a:pt x="1808091" y="300715"/>
                  <a:pt x="1854645" y="514423"/>
                  <a:pt x="1942423" y="623616"/>
                </a:cubicBezTo>
                <a:cubicBezTo>
                  <a:pt x="2031114" y="714867"/>
                  <a:pt x="2118571" y="737300"/>
                  <a:pt x="2238361" y="748307"/>
                </a:cubicBezTo>
              </a:path>
            </a:pathLst>
          </a:custGeom>
          <a:solidFill>
            <a:schemeClr val="accent6">
              <a:lumMod val="60000"/>
              <a:lumOff val="40000"/>
              <a:alpha val="57820"/>
            </a:schemeClr>
          </a:solidFill>
          <a:ln>
            <a:solidFill>
              <a:schemeClr val="accent1">
                <a:shade val="50000"/>
              </a:schemeClr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5763491"/>
                      <a:gd name="connsiteY0" fmla="*/ 748307 h 754007"/>
                      <a:gd name="connsiteX1" fmla="*/ 872837 w 5763491"/>
                      <a:gd name="connsiteY1" fmla="*/ 679034 h 754007"/>
                      <a:gd name="connsiteX2" fmla="*/ 1828800 w 5763491"/>
                      <a:gd name="connsiteY2" fmla="*/ 221834 h 754007"/>
                      <a:gd name="connsiteX3" fmla="*/ 3103419 w 5763491"/>
                      <a:gd name="connsiteY3" fmla="*/ 162 h 754007"/>
                      <a:gd name="connsiteX4" fmla="*/ 4281055 w 5763491"/>
                      <a:gd name="connsiteY4" fmla="*/ 194125 h 754007"/>
                      <a:gd name="connsiteX5" fmla="*/ 5001491 w 5763491"/>
                      <a:gd name="connsiteY5" fmla="*/ 623616 h 754007"/>
                      <a:gd name="connsiteX6" fmla="*/ 5763491 w 5763491"/>
                      <a:gd name="connsiteY6" fmla="*/ 748307 h 7540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763491" h="754007">
                        <a:moveTo>
                          <a:pt x="0" y="748307"/>
                        </a:moveTo>
                        <a:cubicBezTo>
                          <a:pt x="284018" y="757543"/>
                          <a:pt x="568037" y="766779"/>
                          <a:pt x="872837" y="679034"/>
                        </a:cubicBezTo>
                        <a:cubicBezTo>
                          <a:pt x="1177637" y="591289"/>
                          <a:pt x="1457036" y="334979"/>
                          <a:pt x="1828800" y="221834"/>
                        </a:cubicBezTo>
                        <a:cubicBezTo>
                          <a:pt x="2200564" y="108689"/>
                          <a:pt x="2694710" y="4780"/>
                          <a:pt x="3103419" y="162"/>
                        </a:cubicBezTo>
                        <a:cubicBezTo>
                          <a:pt x="3512128" y="-4456"/>
                          <a:pt x="3964710" y="90216"/>
                          <a:pt x="4281055" y="194125"/>
                        </a:cubicBezTo>
                        <a:cubicBezTo>
                          <a:pt x="4597400" y="298034"/>
                          <a:pt x="4754418" y="531252"/>
                          <a:pt x="5001491" y="623616"/>
                        </a:cubicBezTo>
                        <a:cubicBezTo>
                          <a:pt x="5248564" y="715980"/>
                          <a:pt x="5481782" y="727525"/>
                          <a:pt x="5763491" y="748307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D82BA5-8D8E-2607-EF7D-EE9ECD49BCB9}"/>
                  </a:ext>
                </a:extLst>
              </p:cNvPr>
              <p:cNvSpPr txBox="1"/>
              <p:nvPr/>
            </p:nvSpPr>
            <p:spPr>
              <a:xfrm>
                <a:off x="729235" y="3621479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2"/>
                    </a:solidFill>
                  </a:rPr>
                  <a:t>(</a:t>
                </a:r>
                <a:r>
                  <a:rPr lang="en-US" sz="1800" b="1" dirty="0">
                    <a:solidFill>
                      <a:schemeClr val="tx2"/>
                    </a:solidFill>
                  </a:rPr>
                  <a:t>x</a:t>
                </a:r>
                <a:r>
                  <a:rPr lang="en-US" b="1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en-US" sz="1800" dirty="0">
                    <a:solidFill>
                      <a:schemeClr val="tx2"/>
                    </a:solidFill>
                  </a:rPr>
                  <a:t>) + 𝜀</a:t>
                </a:r>
                <a:endParaRPr lang="en-US" sz="1800" baseline="-25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D82BA5-8D8E-2607-EF7D-EE9ECD49B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35" y="3621479"/>
                <a:ext cx="4572000" cy="369332"/>
              </a:xfrm>
              <a:prstGeom prst="rect">
                <a:avLst/>
              </a:prstGeom>
              <a:blipFill>
                <a:blip r:embed="rId5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25675D-3858-73A7-DC0B-770DBFE6E113}"/>
                  </a:ext>
                </a:extLst>
              </p:cNvPr>
              <p:cNvSpPr txBox="1"/>
              <p:nvPr/>
            </p:nvSpPr>
            <p:spPr>
              <a:xfrm>
                <a:off x="2541746" y="3625065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2"/>
                    </a:solidFill>
                  </a:rPr>
                  <a:t>(</a:t>
                </a:r>
                <a:r>
                  <a:rPr lang="en-US" sz="1800" b="1" dirty="0">
                    <a:solidFill>
                      <a:schemeClr val="tx2"/>
                    </a:solidFill>
                  </a:rPr>
                  <a:t>x</a:t>
                </a:r>
                <a:r>
                  <a:rPr lang="en-US" b="1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en-US" sz="1800" dirty="0">
                    <a:solidFill>
                      <a:schemeClr val="tx2"/>
                    </a:solidFill>
                  </a:rPr>
                  <a:t>) + 𝜀</a:t>
                </a:r>
                <a:endParaRPr lang="en-US" sz="1800" baseline="-25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25675D-3858-73A7-DC0B-770DBFE6E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746" y="3625065"/>
                <a:ext cx="4572000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AA843-966F-68C0-21D3-4386C9A87BB4}"/>
                  </a:ext>
                </a:extLst>
              </p:cNvPr>
              <p:cNvSpPr txBox="1"/>
              <p:nvPr/>
            </p:nvSpPr>
            <p:spPr>
              <a:xfrm>
                <a:off x="4349690" y="3614444"/>
                <a:ext cx="4572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1800" dirty="0">
                    <a:solidFill>
                      <a:schemeClr val="tx2"/>
                    </a:solidFill>
                  </a:rPr>
                  <a:t>(</a:t>
                </a:r>
                <a:r>
                  <a:rPr lang="en-US" sz="1800" b="1" dirty="0">
                    <a:solidFill>
                      <a:schemeClr val="tx2"/>
                    </a:solidFill>
                  </a:rPr>
                  <a:t>x</a:t>
                </a:r>
                <a:r>
                  <a:rPr lang="en-US" b="1" baseline="-25000" dirty="0">
                    <a:solidFill>
                      <a:schemeClr val="tx2"/>
                    </a:solidFill>
                  </a:rPr>
                  <a:t>3</a:t>
                </a:r>
                <a:r>
                  <a:rPr lang="en-US" sz="1800" dirty="0">
                    <a:solidFill>
                      <a:schemeClr val="tx2"/>
                    </a:solidFill>
                  </a:rPr>
                  <a:t>) + 𝜀</a:t>
                </a:r>
                <a:endParaRPr lang="en-US" sz="1800" baseline="-25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AA843-966F-68C0-21D3-4386C9A87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9690" y="3614444"/>
                <a:ext cx="4572000" cy="369332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C798E7F6-EC7F-14BD-F7F2-22851FB0499B}"/>
              </a:ext>
            </a:extLst>
          </p:cNvPr>
          <p:cNvSpPr/>
          <p:nvPr/>
        </p:nvSpPr>
        <p:spPr>
          <a:xfrm>
            <a:off x="3462094" y="5936203"/>
            <a:ext cx="682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S</a:t>
            </a:r>
            <a:r>
              <a:rPr lang="en-US" baseline="-25000" dirty="0">
                <a:solidFill>
                  <a:srgbClr val="002060"/>
                </a:solidFill>
              </a:rPr>
              <a:t>1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7" name="Picture 16" descr="A green and blue circle&#10;&#10;AI-generated content may be incorrect.">
            <a:extLst>
              <a:ext uri="{FF2B5EF4-FFF2-40B4-BE49-F238E27FC236}">
                <a16:creationId xmlns:a16="http://schemas.microsoft.com/office/drawing/2014/main" id="{D5F0F80B-6D2D-5EF1-DE22-5E74839616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0"/>
          <a:stretch/>
        </p:blipFill>
        <p:spPr>
          <a:xfrm rot="5400000">
            <a:off x="4120043" y="4888661"/>
            <a:ext cx="1115408" cy="762000"/>
          </a:xfrm>
          <a:prstGeom prst="rect">
            <a:avLst/>
          </a:prstGeom>
        </p:spPr>
      </p:pic>
      <p:pic>
        <p:nvPicPr>
          <p:cNvPr id="18" name="Picture 17" descr="A green and blue circle&#10;&#10;AI-generated content may be incorrect.">
            <a:extLst>
              <a:ext uri="{FF2B5EF4-FFF2-40B4-BE49-F238E27FC236}">
                <a16:creationId xmlns:a16="http://schemas.microsoft.com/office/drawing/2014/main" id="{3AECE982-5239-70B6-64E2-F24CB2635F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23"/>
          <a:stretch/>
        </p:blipFill>
        <p:spPr>
          <a:xfrm rot="5400000">
            <a:off x="2521981" y="5109258"/>
            <a:ext cx="723302" cy="762000"/>
          </a:xfrm>
          <a:prstGeom prst="rect">
            <a:avLst/>
          </a:prstGeom>
        </p:spPr>
      </p:pic>
      <p:pic>
        <p:nvPicPr>
          <p:cNvPr id="19" name="Picture 18" descr="A green and blue circle&#10;&#10;AI-generated content may be incorrect.">
            <a:extLst>
              <a:ext uri="{FF2B5EF4-FFF2-40B4-BE49-F238E27FC236}">
                <a16:creationId xmlns:a16="http://schemas.microsoft.com/office/drawing/2014/main" id="{7642E3CD-1EE8-5057-D33A-3874890EE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3"/>
          <a:stretch/>
        </p:blipFill>
        <p:spPr>
          <a:xfrm rot="5400000">
            <a:off x="5711134" y="4655094"/>
            <a:ext cx="1607182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AAB959D-2973-771A-C9B9-15273A7422EC}"/>
              </a:ext>
            </a:extLst>
          </p:cNvPr>
          <p:cNvSpPr/>
          <p:nvPr/>
        </p:nvSpPr>
        <p:spPr>
          <a:xfrm>
            <a:off x="6430906" y="5938760"/>
            <a:ext cx="682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9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F59F938-C6AE-4ECD-BB3F-AA2636A8461E}"/>
              </a:ext>
            </a:extLst>
          </p:cNvPr>
          <p:cNvSpPr/>
          <p:nvPr/>
        </p:nvSpPr>
        <p:spPr>
          <a:xfrm>
            <a:off x="1590004" y="2791060"/>
            <a:ext cx="1970611" cy="1106710"/>
          </a:xfrm>
          <a:prstGeom prst="roundRect">
            <a:avLst/>
          </a:prstGeom>
          <a:solidFill>
            <a:schemeClr val="accent1">
              <a:alpha val="19925"/>
            </a:scheme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A4908F7-2696-290C-AE04-37A4DB35FB7C}"/>
              </a:ext>
            </a:extLst>
          </p:cNvPr>
          <p:cNvSpPr/>
          <p:nvPr/>
        </p:nvSpPr>
        <p:spPr>
          <a:xfrm>
            <a:off x="3568382" y="2791060"/>
            <a:ext cx="1336122" cy="1106710"/>
          </a:xfrm>
          <a:prstGeom prst="roundRect">
            <a:avLst/>
          </a:prstGeom>
          <a:solidFill>
            <a:schemeClr val="accent6">
              <a:lumMod val="75000"/>
              <a:alpha val="19925"/>
            </a:scheme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C259D7C-801E-5CA8-5021-FC38C25B6080}"/>
              </a:ext>
            </a:extLst>
          </p:cNvPr>
          <p:cNvSpPr/>
          <p:nvPr/>
        </p:nvSpPr>
        <p:spPr>
          <a:xfrm>
            <a:off x="4920562" y="2832728"/>
            <a:ext cx="1537378" cy="1106710"/>
          </a:xfrm>
          <a:prstGeom prst="roundRect">
            <a:avLst/>
          </a:prstGeom>
          <a:solidFill>
            <a:srgbClr val="00B050">
              <a:alpha val="19925"/>
            </a:srgb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7948FB-AC6F-FA97-E9F2-B5E9371CEAE9}"/>
              </a:ext>
            </a:extLst>
          </p:cNvPr>
          <p:cNvSpPr/>
          <p:nvPr/>
        </p:nvSpPr>
        <p:spPr>
          <a:xfrm>
            <a:off x="6469090" y="2851442"/>
            <a:ext cx="1084905" cy="1106710"/>
          </a:xfrm>
          <a:prstGeom prst="roundRect">
            <a:avLst/>
          </a:prstGeom>
          <a:solidFill>
            <a:srgbClr val="FF0000">
              <a:alpha val="19925"/>
            </a:srgb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Structure of Optimal Pricing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B5EDE6-336E-E142-B6A5-1C4BF13B4285}"/>
                  </a:ext>
                </a:extLst>
              </p:cNvPr>
              <p:cNvSpPr txBox="1"/>
              <p:nvPr/>
            </p:nvSpPr>
            <p:spPr>
              <a:xfrm>
                <a:off x="661274" y="1618632"/>
                <a:ext cx="80139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1" dirty="0"/>
                  <a:t>Definition: </a:t>
                </a:r>
                <a:r>
                  <a:rPr lang="en-US" dirty="0">
                    <a:solidFill>
                      <a:schemeClr val="tx2"/>
                    </a:solidFill>
                  </a:rPr>
                  <a:t>We call a segmentation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interval</a:t>
                </a:r>
                <a:r>
                  <a:rPr lang="en-US" b="1" i="1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2"/>
                    </a:solidFill>
                  </a:rPr>
                  <a:t>is there exists numbers x</a:t>
                </a:r>
                <a:r>
                  <a:rPr lang="en-US" baseline="-25000" dirty="0">
                    <a:solidFill>
                      <a:schemeClr val="tx2"/>
                    </a:solidFill>
                  </a:rPr>
                  <a:t>0</a:t>
                </a:r>
                <a:r>
                  <a:rPr lang="en-US" dirty="0">
                    <a:solidFill>
                      <a:schemeClr val="tx2"/>
                    </a:solidFill>
                  </a:rPr>
                  <a:t> ≤ x</a:t>
                </a:r>
                <a:r>
                  <a:rPr lang="en-US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en-US" dirty="0">
                    <a:solidFill>
                      <a:schemeClr val="tx2"/>
                    </a:solidFill>
                  </a:rPr>
                  <a:t> ≤ … ≤ </a:t>
                </a:r>
                <a:r>
                  <a:rPr lang="en-US" dirty="0" err="1">
                    <a:solidFill>
                      <a:schemeClr val="tx2"/>
                    </a:solidFill>
                  </a:rPr>
                  <a:t>x</a:t>
                </a:r>
                <a:r>
                  <a:rPr lang="en-US" baseline="-25000" dirty="0" err="1">
                    <a:solidFill>
                      <a:schemeClr val="tx2"/>
                    </a:solidFill>
                  </a:rPr>
                  <a:t>k</a:t>
                </a:r>
                <a:r>
                  <a:rPr lang="en-US" dirty="0">
                    <a:solidFill>
                      <a:schemeClr val="tx2"/>
                    </a:solidFill>
                  </a:rPr>
                  <a:t> such that S</a:t>
                </a:r>
                <a:r>
                  <a:rPr lang="en-US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dirty="0">
                    <a:solidFill>
                      <a:schemeClr val="tx2"/>
                    </a:solidFill>
                  </a:rPr>
                  <a:t> = {</a:t>
                </a:r>
                <a:r>
                  <a:rPr lang="en-US" b="1" dirty="0">
                    <a:solidFill>
                      <a:schemeClr val="tx2"/>
                    </a:solidFill>
                  </a:rPr>
                  <a:t>x </a:t>
                </a:r>
                <a:r>
                  <a:rPr lang="en-US" dirty="0">
                    <a:solidFill>
                      <a:schemeClr val="tx2"/>
                    </a:solidFill>
                  </a:rPr>
                  <a:t>|x</a:t>
                </a:r>
                <a:r>
                  <a:rPr lang="en-US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dirty="0">
                    <a:solidFill>
                      <a:schemeClr val="tx2"/>
                    </a:solidFill>
                  </a:rPr>
                  <a:t> ≤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≤ 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i+1</a:t>
                </a:r>
                <a:r>
                  <a:rPr lang="en-US" sz="2000" dirty="0">
                    <a:solidFill>
                      <a:schemeClr val="tx2"/>
                    </a:solidFill>
                  </a:rPr>
                  <a:t>}.</a:t>
                </a:r>
                <a:endParaRPr lang="en-US" sz="2000" b="1" i="1" baseline="-25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B5EDE6-336E-E142-B6A5-1C4BF13B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74" y="1618632"/>
                <a:ext cx="8013906" cy="707886"/>
              </a:xfrm>
              <a:prstGeom prst="rect">
                <a:avLst/>
              </a:prstGeom>
              <a:blipFill>
                <a:blip r:embed="rId3"/>
                <a:stretch>
                  <a:fillRect l="-632" t="-5263" r="-316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BAC34B-FDBE-A84E-A7AE-ED1DE2A9DC94}"/>
                  </a:ext>
                </a:extLst>
              </p:cNvPr>
              <p:cNvSpPr/>
              <p:nvPr/>
            </p:nvSpPr>
            <p:spPr>
              <a:xfrm>
                <a:off x="4367709" y="2302057"/>
                <a:ext cx="6886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1BAC34B-FDBE-A84E-A7AE-ED1DE2A9DC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7709" y="2302057"/>
                <a:ext cx="688650" cy="369332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DF82FA-F767-7F49-8227-B3660709E4A7}"/>
              </a:ext>
            </a:extLst>
          </p:cNvPr>
          <p:cNvCxnSpPr/>
          <p:nvPr/>
        </p:nvCxnSpPr>
        <p:spPr>
          <a:xfrm>
            <a:off x="1676400" y="3422078"/>
            <a:ext cx="5735782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1E1358-66CB-104F-819B-22BA76ED6324}"/>
              </a:ext>
            </a:extLst>
          </p:cNvPr>
          <p:cNvCxnSpPr/>
          <p:nvPr/>
        </p:nvCxnSpPr>
        <p:spPr>
          <a:xfrm>
            <a:off x="3560619" y="3254308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712D37-27D3-874C-9363-BE67B9DEE1FD}"/>
              </a:ext>
            </a:extLst>
          </p:cNvPr>
          <p:cNvCxnSpPr/>
          <p:nvPr/>
        </p:nvCxnSpPr>
        <p:spPr>
          <a:xfrm>
            <a:off x="2382982" y="3254308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81A265-0D84-EE43-8A2D-BD5A91A49781}"/>
              </a:ext>
            </a:extLst>
          </p:cNvPr>
          <p:cNvCxnSpPr/>
          <p:nvPr/>
        </p:nvCxnSpPr>
        <p:spPr>
          <a:xfrm>
            <a:off x="4904510" y="3247389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1E8CC52-6F9A-C349-A6CD-05EE8C401FB7}"/>
              </a:ext>
            </a:extLst>
          </p:cNvPr>
          <p:cNvCxnSpPr/>
          <p:nvPr/>
        </p:nvCxnSpPr>
        <p:spPr>
          <a:xfrm>
            <a:off x="6457951" y="3254308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2CCD44E-9193-A94F-9555-3483046BD58E}"/>
              </a:ext>
            </a:extLst>
          </p:cNvPr>
          <p:cNvSpPr/>
          <p:nvPr/>
        </p:nvSpPr>
        <p:spPr>
          <a:xfrm>
            <a:off x="1444809" y="2874649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x</a:t>
            </a:r>
            <a:r>
              <a:rPr lang="en-US" baseline="-25000" dirty="0">
                <a:solidFill>
                  <a:schemeClr val="tx2"/>
                </a:solidFill>
              </a:rPr>
              <a:t>1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651179-8855-6040-AF0C-46AE0D59BD4C}"/>
              </a:ext>
            </a:extLst>
          </p:cNvPr>
          <p:cNvSpPr/>
          <p:nvPr/>
        </p:nvSpPr>
        <p:spPr>
          <a:xfrm>
            <a:off x="3400388" y="2844236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x</a:t>
            </a:r>
            <a:r>
              <a:rPr lang="en-US" baseline="-25000" dirty="0">
                <a:solidFill>
                  <a:schemeClr val="tx2"/>
                </a:solidFill>
              </a:rPr>
              <a:t>2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32E9E4-D918-D044-A616-D5BE37C66F6D}"/>
              </a:ext>
            </a:extLst>
          </p:cNvPr>
          <p:cNvSpPr/>
          <p:nvPr/>
        </p:nvSpPr>
        <p:spPr>
          <a:xfrm>
            <a:off x="4765888" y="2853871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x</a:t>
            </a:r>
            <a:r>
              <a:rPr lang="en-US" baseline="-25000" dirty="0">
                <a:solidFill>
                  <a:schemeClr val="tx2"/>
                </a:solidFill>
              </a:rPr>
              <a:t>3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D2D9AA-FB8D-E640-9729-815A1BA5D628}"/>
              </a:ext>
            </a:extLst>
          </p:cNvPr>
          <p:cNvSpPr/>
          <p:nvPr/>
        </p:nvSpPr>
        <p:spPr>
          <a:xfrm>
            <a:off x="6315924" y="2844236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x</a:t>
            </a:r>
            <a:r>
              <a:rPr lang="en-US" baseline="-25000" dirty="0">
                <a:solidFill>
                  <a:schemeClr val="tx2"/>
                </a:solidFill>
              </a:rPr>
              <a:t>4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906A42-68F6-CA48-8450-BD7BC3D7E22E}"/>
              </a:ext>
            </a:extLst>
          </p:cNvPr>
          <p:cNvSpPr/>
          <p:nvPr/>
        </p:nvSpPr>
        <p:spPr>
          <a:xfrm>
            <a:off x="2712029" y="3465240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baseline="-25000" dirty="0">
                <a:solidFill>
                  <a:schemeClr val="tx2"/>
                </a:solidFill>
              </a:rPr>
              <a:t>1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421C1F-BA21-FF4B-9FC8-F68DE5592782}"/>
              </a:ext>
            </a:extLst>
          </p:cNvPr>
          <p:cNvSpPr/>
          <p:nvPr/>
        </p:nvSpPr>
        <p:spPr>
          <a:xfrm>
            <a:off x="3998125" y="3465240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baseline="-25000" dirty="0">
                <a:solidFill>
                  <a:schemeClr val="tx2"/>
                </a:solidFill>
              </a:rPr>
              <a:t>2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5E9314-2A42-B149-AD16-525284CB25FE}"/>
              </a:ext>
            </a:extLst>
          </p:cNvPr>
          <p:cNvSpPr/>
          <p:nvPr/>
        </p:nvSpPr>
        <p:spPr>
          <a:xfrm>
            <a:off x="5665097" y="3465240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baseline="-25000" dirty="0">
                <a:solidFill>
                  <a:schemeClr val="tx2"/>
                </a:solidFill>
              </a:rPr>
              <a:t>3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D5AC7B-A86B-4943-878F-94479214E392}"/>
              </a:ext>
            </a:extLst>
          </p:cNvPr>
          <p:cNvSpPr/>
          <p:nvPr/>
        </p:nvSpPr>
        <p:spPr>
          <a:xfrm>
            <a:off x="6706785" y="3465240"/>
            <a:ext cx="383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baseline="-25000" dirty="0">
                <a:solidFill>
                  <a:schemeClr val="tx2"/>
                </a:solidFill>
              </a:rPr>
              <a:t>4</a:t>
            </a:r>
            <a:endParaRPr lang="en-US" dirty="0"/>
          </a:p>
        </p:txBody>
      </p:sp>
      <p:sp>
        <p:nvSpPr>
          <p:cNvPr id="32" name="Footer Placeholder 2">
            <a:extLst>
              <a:ext uri="{FF2B5EF4-FFF2-40B4-BE49-F238E27FC236}">
                <a16:creationId xmlns:a16="http://schemas.microsoft.com/office/drawing/2014/main" id="{5574EA89-5EED-A147-A254-70ADE277A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B286ED-4EDF-4F93-AE77-584AB8124694}"/>
              </a:ext>
            </a:extLst>
          </p:cNvPr>
          <p:cNvSpPr txBox="1"/>
          <p:nvPr/>
        </p:nvSpPr>
        <p:spPr>
          <a:xfrm>
            <a:off x="485982" y="4253965"/>
            <a:ext cx="8814196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/>
              <a:t>When 𝜀 arbitrary</a:t>
            </a:r>
          </a:p>
          <a:p>
            <a:pPr marL="342900" indent="-342900">
              <a:buBlip>
                <a:blip r:embed="rId5"/>
              </a:buBlip>
            </a:pPr>
            <a:r>
              <a:rPr lang="en-US" dirty="0">
                <a:solidFill>
                  <a:schemeClr val="tx2"/>
                </a:solidFill>
              </a:rPr>
              <a:t>Optimal segmentation is </a:t>
            </a:r>
            <a:r>
              <a:rPr lang="en-US" b="1" dirty="0">
                <a:solidFill>
                  <a:schemeClr val="tx2"/>
                </a:solidFill>
              </a:rPr>
              <a:t>not</a:t>
            </a:r>
            <a:r>
              <a:rPr lang="en-US" dirty="0">
                <a:solidFill>
                  <a:schemeClr val="tx2"/>
                </a:solidFill>
              </a:rPr>
              <a:t> necessarily interval!</a:t>
            </a:r>
          </a:p>
          <a:p>
            <a:pPr marL="342900" indent="-342900">
              <a:buBlip>
                <a:blip r:embed="rId5"/>
              </a:buBlip>
            </a:pPr>
            <a:endParaRPr lang="en-US" i="1" dirty="0">
              <a:solidFill>
                <a:schemeClr val="tx2"/>
              </a:solidFill>
            </a:endParaRPr>
          </a:p>
          <a:p>
            <a:endParaRPr lang="en-US" b="1" dirty="0">
              <a:solidFill>
                <a:srgbClr val="00206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F62A55-4DAF-4863-089D-E2DEAEF5F029}"/>
              </a:ext>
            </a:extLst>
          </p:cNvPr>
          <p:cNvCxnSpPr/>
          <p:nvPr/>
        </p:nvCxnSpPr>
        <p:spPr>
          <a:xfrm>
            <a:off x="3811344" y="327398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4FF6E2-4460-DF52-4057-F808548CDABC}"/>
              </a:ext>
            </a:extLst>
          </p:cNvPr>
          <p:cNvCxnSpPr/>
          <p:nvPr/>
        </p:nvCxnSpPr>
        <p:spPr>
          <a:xfrm>
            <a:off x="2633707" y="327398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8C3381-292A-90E8-6C67-1E590A315423}"/>
              </a:ext>
            </a:extLst>
          </p:cNvPr>
          <p:cNvCxnSpPr/>
          <p:nvPr/>
        </p:nvCxnSpPr>
        <p:spPr>
          <a:xfrm>
            <a:off x="5155235" y="3267064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E3E6A3-C30B-1DCB-15A0-A990BCB5E1D0}"/>
              </a:ext>
            </a:extLst>
          </p:cNvPr>
          <p:cNvCxnSpPr/>
          <p:nvPr/>
        </p:nvCxnSpPr>
        <p:spPr>
          <a:xfrm>
            <a:off x="6708676" y="327398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8428824-EF19-44F9-3A8B-8DE759344AE2}"/>
              </a:ext>
            </a:extLst>
          </p:cNvPr>
          <p:cNvCxnSpPr/>
          <p:nvPr/>
        </p:nvCxnSpPr>
        <p:spPr>
          <a:xfrm>
            <a:off x="4053196" y="3261227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8FA99D4-6194-89B8-A632-C0E048939120}"/>
              </a:ext>
            </a:extLst>
          </p:cNvPr>
          <p:cNvCxnSpPr/>
          <p:nvPr/>
        </p:nvCxnSpPr>
        <p:spPr>
          <a:xfrm>
            <a:off x="2875559" y="3261227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C39651-2234-D2A8-3359-1C306F76BD2C}"/>
              </a:ext>
            </a:extLst>
          </p:cNvPr>
          <p:cNvCxnSpPr/>
          <p:nvPr/>
        </p:nvCxnSpPr>
        <p:spPr>
          <a:xfrm>
            <a:off x="5397087" y="3254308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49CA380-0547-B5D7-3511-9A430F4F6110}"/>
              </a:ext>
            </a:extLst>
          </p:cNvPr>
          <p:cNvCxnSpPr/>
          <p:nvPr/>
        </p:nvCxnSpPr>
        <p:spPr>
          <a:xfrm>
            <a:off x="6950528" y="3261227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CD6A0DE-28F6-4BAB-49B7-77AF844DD929}"/>
              </a:ext>
            </a:extLst>
          </p:cNvPr>
          <p:cNvCxnSpPr/>
          <p:nvPr/>
        </p:nvCxnSpPr>
        <p:spPr>
          <a:xfrm>
            <a:off x="4255291" y="3264542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B677DF2-94DF-5124-834D-9644808D4AE5}"/>
              </a:ext>
            </a:extLst>
          </p:cNvPr>
          <p:cNvCxnSpPr/>
          <p:nvPr/>
        </p:nvCxnSpPr>
        <p:spPr>
          <a:xfrm>
            <a:off x="3077654" y="3264542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0365362-C3FC-3D84-1D8B-5A4E0528829F}"/>
              </a:ext>
            </a:extLst>
          </p:cNvPr>
          <p:cNvCxnSpPr/>
          <p:nvPr/>
        </p:nvCxnSpPr>
        <p:spPr>
          <a:xfrm>
            <a:off x="5599182" y="325762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AD1795-6F34-AC7B-8D23-171FDB8F4445}"/>
              </a:ext>
            </a:extLst>
          </p:cNvPr>
          <p:cNvCxnSpPr/>
          <p:nvPr/>
        </p:nvCxnSpPr>
        <p:spPr>
          <a:xfrm>
            <a:off x="7152623" y="3264542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293D1CE-2846-4872-370C-B2B8B024BF40}"/>
              </a:ext>
            </a:extLst>
          </p:cNvPr>
          <p:cNvCxnSpPr/>
          <p:nvPr/>
        </p:nvCxnSpPr>
        <p:spPr>
          <a:xfrm>
            <a:off x="4365991" y="3257912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EEA904-1D6E-97DB-260F-2AC22D16E6B7}"/>
              </a:ext>
            </a:extLst>
          </p:cNvPr>
          <p:cNvCxnSpPr/>
          <p:nvPr/>
        </p:nvCxnSpPr>
        <p:spPr>
          <a:xfrm>
            <a:off x="3188354" y="3257912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C7F6EB4-26FA-DD65-8969-25032E382875}"/>
              </a:ext>
            </a:extLst>
          </p:cNvPr>
          <p:cNvCxnSpPr/>
          <p:nvPr/>
        </p:nvCxnSpPr>
        <p:spPr>
          <a:xfrm>
            <a:off x="5709882" y="3250993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0F3E063-F27A-B6B5-3B28-D9AE70B7D3F2}"/>
              </a:ext>
            </a:extLst>
          </p:cNvPr>
          <p:cNvCxnSpPr/>
          <p:nvPr/>
        </p:nvCxnSpPr>
        <p:spPr>
          <a:xfrm>
            <a:off x="7263323" y="3257912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34EC860-D13A-7C94-6E24-8F5A63666DA7}"/>
              </a:ext>
            </a:extLst>
          </p:cNvPr>
          <p:cNvCxnSpPr/>
          <p:nvPr/>
        </p:nvCxnSpPr>
        <p:spPr>
          <a:xfrm>
            <a:off x="4568086" y="3261227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241304E-7CF0-5DF6-2E83-C4DA15AB3D73}"/>
              </a:ext>
            </a:extLst>
          </p:cNvPr>
          <p:cNvCxnSpPr/>
          <p:nvPr/>
        </p:nvCxnSpPr>
        <p:spPr>
          <a:xfrm>
            <a:off x="3390449" y="3261227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817AA46-E019-8E38-593A-A4482E03AB91}"/>
              </a:ext>
            </a:extLst>
          </p:cNvPr>
          <p:cNvCxnSpPr/>
          <p:nvPr/>
        </p:nvCxnSpPr>
        <p:spPr>
          <a:xfrm>
            <a:off x="5911977" y="3254308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510DB84-197C-57BE-0060-8537C72D5E11}"/>
              </a:ext>
            </a:extLst>
          </p:cNvPr>
          <p:cNvCxnSpPr/>
          <p:nvPr/>
        </p:nvCxnSpPr>
        <p:spPr>
          <a:xfrm>
            <a:off x="2230584" y="3254308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668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0" grpId="0"/>
      <p:bldP spid="12" grpId="0"/>
      <p:bldP spid="18" grpId="0"/>
      <p:bldP spid="19" grpId="0"/>
      <p:bldP spid="20" grpId="0"/>
      <p:bldP spid="22" grpId="0"/>
      <p:bldP spid="23" grpId="0"/>
      <p:bldP spid="24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F71F6-B614-BEAD-BEFE-B8A9F182E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2B5E093A-4E88-DD49-9B83-E581EA4E198C}"/>
              </a:ext>
            </a:extLst>
          </p:cNvPr>
          <p:cNvSpPr/>
          <p:nvPr/>
        </p:nvSpPr>
        <p:spPr>
          <a:xfrm>
            <a:off x="3168820" y="2550719"/>
            <a:ext cx="959591" cy="1548569"/>
          </a:xfrm>
          <a:prstGeom prst="roundRect">
            <a:avLst/>
          </a:prstGeom>
          <a:solidFill>
            <a:schemeClr val="accent6">
              <a:lumMod val="75000"/>
              <a:alpha val="19925"/>
            </a:scheme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88FA528-0E59-F7D6-9FB1-82E347187F00}"/>
              </a:ext>
            </a:extLst>
          </p:cNvPr>
          <p:cNvSpPr/>
          <p:nvPr/>
        </p:nvSpPr>
        <p:spPr>
          <a:xfrm>
            <a:off x="1666806" y="2552265"/>
            <a:ext cx="1471897" cy="1548582"/>
          </a:xfrm>
          <a:prstGeom prst="roundRect">
            <a:avLst/>
          </a:prstGeom>
          <a:solidFill>
            <a:schemeClr val="accent1">
              <a:alpha val="19925"/>
            </a:scheme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487F10E3-5C0E-1D49-E92F-6FA2AF5ADE0E}"/>
              </a:ext>
            </a:extLst>
          </p:cNvPr>
          <p:cNvSpPr/>
          <p:nvPr/>
        </p:nvSpPr>
        <p:spPr>
          <a:xfrm>
            <a:off x="4171093" y="2550719"/>
            <a:ext cx="1706965" cy="1548582"/>
          </a:xfrm>
          <a:prstGeom prst="roundRect">
            <a:avLst/>
          </a:prstGeom>
          <a:solidFill>
            <a:schemeClr val="accent1">
              <a:alpha val="19925"/>
            </a:scheme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3FEC4C8-1126-7271-68C7-51C81904AACC}"/>
              </a:ext>
            </a:extLst>
          </p:cNvPr>
          <p:cNvGrpSpPr/>
          <p:nvPr/>
        </p:nvGrpSpPr>
        <p:grpSpPr>
          <a:xfrm rot="5400000">
            <a:off x="2241976" y="5029380"/>
            <a:ext cx="5383530" cy="792062"/>
            <a:chOff x="4777740" y="4149270"/>
            <a:chExt cx="5383530" cy="792062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7F6FF61F-9BB2-6284-74CA-17BEA2762E21}"/>
                </a:ext>
              </a:extLst>
            </p:cNvPr>
            <p:cNvSpPr/>
            <p:nvPr/>
          </p:nvSpPr>
          <p:spPr>
            <a:xfrm>
              <a:off x="5017770" y="4149270"/>
              <a:ext cx="902970" cy="434340"/>
            </a:xfrm>
            <a:custGeom>
              <a:avLst/>
              <a:gdLst>
                <a:gd name="connsiteX0" fmla="*/ 0 w 902970"/>
                <a:gd name="connsiteY0" fmla="*/ 422910 h 434340"/>
                <a:gd name="connsiteX1" fmla="*/ 22860 w 902970"/>
                <a:gd name="connsiteY1" fmla="*/ 160020 h 434340"/>
                <a:gd name="connsiteX2" fmla="*/ 45720 w 902970"/>
                <a:gd name="connsiteY2" fmla="*/ 91440 h 434340"/>
                <a:gd name="connsiteX3" fmla="*/ 80010 w 902970"/>
                <a:gd name="connsiteY3" fmla="*/ 22860 h 434340"/>
                <a:gd name="connsiteX4" fmla="*/ 114300 w 902970"/>
                <a:gd name="connsiteY4" fmla="*/ 11430 h 434340"/>
                <a:gd name="connsiteX5" fmla="*/ 148590 w 902970"/>
                <a:gd name="connsiteY5" fmla="*/ 22860 h 434340"/>
                <a:gd name="connsiteX6" fmla="*/ 160020 w 902970"/>
                <a:gd name="connsiteY6" fmla="*/ 68580 h 434340"/>
                <a:gd name="connsiteX7" fmla="*/ 171450 w 902970"/>
                <a:gd name="connsiteY7" fmla="*/ 388620 h 434340"/>
                <a:gd name="connsiteX8" fmla="*/ 240030 w 902970"/>
                <a:gd name="connsiteY8" fmla="*/ 411480 h 434340"/>
                <a:gd name="connsiteX9" fmla="*/ 320040 w 902970"/>
                <a:gd name="connsiteY9" fmla="*/ 434340 h 434340"/>
                <a:gd name="connsiteX10" fmla="*/ 582930 w 902970"/>
                <a:gd name="connsiteY10" fmla="*/ 422910 h 434340"/>
                <a:gd name="connsiteX11" fmla="*/ 617220 w 902970"/>
                <a:gd name="connsiteY11" fmla="*/ 411480 h 434340"/>
                <a:gd name="connsiteX12" fmla="*/ 662940 w 902970"/>
                <a:gd name="connsiteY12" fmla="*/ 308610 h 434340"/>
                <a:gd name="connsiteX13" fmla="*/ 697230 w 902970"/>
                <a:gd name="connsiteY13" fmla="*/ 182880 h 434340"/>
                <a:gd name="connsiteX14" fmla="*/ 708660 w 902970"/>
                <a:gd name="connsiteY14" fmla="*/ 137160 h 434340"/>
                <a:gd name="connsiteX15" fmla="*/ 754380 w 902970"/>
                <a:gd name="connsiteY15" fmla="*/ 22860 h 434340"/>
                <a:gd name="connsiteX16" fmla="*/ 788670 w 902970"/>
                <a:gd name="connsiteY16" fmla="*/ 0 h 434340"/>
                <a:gd name="connsiteX17" fmla="*/ 822960 w 902970"/>
                <a:gd name="connsiteY17" fmla="*/ 11430 h 434340"/>
                <a:gd name="connsiteX18" fmla="*/ 857250 w 902970"/>
                <a:gd name="connsiteY18" fmla="*/ 91440 h 434340"/>
                <a:gd name="connsiteX19" fmla="*/ 868680 w 902970"/>
                <a:gd name="connsiteY19" fmla="*/ 377190 h 434340"/>
                <a:gd name="connsiteX20" fmla="*/ 902970 w 902970"/>
                <a:gd name="connsiteY20" fmla="*/ 422910 h 434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2970" h="434340">
                  <a:moveTo>
                    <a:pt x="0" y="422910"/>
                  </a:moveTo>
                  <a:cubicBezTo>
                    <a:pt x="4318" y="345182"/>
                    <a:pt x="276" y="242828"/>
                    <a:pt x="22860" y="160020"/>
                  </a:cubicBezTo>
                  <a:cubicBezTo>
                    <a:pt x="29200" y="136773"/>
                    <a:pt x="38100" y="114300"/>
                    <a:pt x="45720" y="91440"/>
                  </a:cubicBezTo>
                  <a:cubicBezTo>
                    <a:pt x="53250" y="68851"/>
                    <a:pt x="59867" y="38974"/>
                    <a:pt x="80010" y="22860"/>
                  </a:cubicBezTo>
                  <a:cubicBezTo>
                    <a:pt x="89418" y="15334"/>
                    <a:pt x="102870" y="15240"/>
                    <a:pt x="114300" y="11430"/>
                  </a:cubicBezTo>
                  <a:cubicBezTo>
                    <a:pt x="125730" y="15240"/>
                    <a:pt x="141064" y="13452"/>
                    <a:pt x="148590" y="22860"/>
                  </a:cubicBezTo>
                  <a:cubicBezTo>
                    <a:pt x="158403" y="35127"/>
                    <a:pt x="159040" y="52902"/>
                    <a:pt x="160020" y="68580"/>
                  </a:cubicBezTo>
                  <a:cubicBezTo>
                    <a:pt x="166679" y="175120"/>
                    <a:pt x="147194" y="284664"/>
                    <a:pt x="171450" y="388620"/>
                  </a:cubicBezTo>
                  <a:cubicBezTo>
                    <a:pt x="176925" y="412086"/>
                    <a:pt x="217170" y="403860"/>
                    <a:pt x="240030" y="411480"/>
                  </a:cubicBezTo>
                  <a:cubicBezTo>
                    <a:pt x="289223" y="427878"/>
                    <a:pt x="262631" y="419988"/>
                    <a:pt x="320040" y="434340"/>
                  </a:cubicBezTo>
                  <a:cubicBezTo>
                    <a:pt x="407670" y="430530"/>
                    <a:pt x="495476" y="429637"/>
                    <a:pt x="582930" y="422910"/>
                  </a:cubicBezTo>
                  <a:cubicBezTo>
                    <a:pt x="594943" y="421986"/>
                    <a:pt x="607812" y="419006"/>
                    <a:pt x="617220" y="411480"/>
                  </a:cubicBezTo>
                  <a:cubicBezTo>
                    <a:pt x="641920" y="391720"/>
                    <a:pt x="655955" y="329565"/>
                    <a:pt x="662940" y="308610"/>
                  </a:cubicBezTo>
                  <a:cubicBezTo>
                    <a:pt x="684305" y="244514"/>
                    <a:pt x="671448" y="286009"/>
                    <a:pt x="697230" y="182880"/>
                  </a:cubicBezTo>
                  <a:cubicBezTo>
                    <a:pt x="701040" y="167640"/>
                    <a:pt x="703692" y="152063"/>
                    <a:pt x="708660" y="137160"/>
                  </a:cubicBezTo>
                  <a:cubicBezTo>
                    <a:pt x="715766" y="115841"/>
                    <a:pt x="735693" y="45284"/>
                    <a:pt x="754380" y="22860"/>
                  </a:cubicBezTo>
                  <a:cubicBezTo>
                    <a:pt x="763174" y="12307"/>
                    <a:pt x="777240" y="7620"/>
                    <a:pt x="788670" y="0"/>
                  </a:cubicBezTo>
                  <a:cubicBezTo>
                    <a:pt x="800100" y="3810"/>
                    <a:pt x="813552" y="3904"/>
                    <a:pt x="822960" y="11430"/>
                  </a:cubicBezTo>
                  <a:cubicBezTo>
                    <a:pt x="847627" y="31164"/>
                    <a:pt x="850386" y="63986"/>
                    <a:pt x="857250" y="91440"/>
                  </a:cubicBezTo>
                  <a:cubicBezTo>
                    <a:pt x="861060" y="186690"/>
                    <a:pt x="861888" y="282106"/>
                    <a:pt x="868680" y="377190"/>
                  </a:cubicBezTo>
                  <a:cubicBezTo>
                    <a:pt x="871296" y="413808"/>
                    <a:pt x="877471" y="410161"/>
                    <a:pt x="902970" y="422910"/>
                  </a:cubicBezTo>
                </a:path>
              </a:pathLst>
            </a:custGeom>
            <a:solidFill>
              <a:schemeClr val="accent6">
                <a:alpha val="2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E496D77-44A0-B802-8119-EDD703EF6DE5}"/>
                </a:ext>
              </a:extLst>
            </p:cNvPr>
            <p:cNvSpPr txBox="1"/>
            <p:nvPr/>
          </p:nvSpPr>
          <p:spPr>
            <a:xfrm>
              <a:off x="4777740" y="4572000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D0B5F3-476B-20E9-66AF-2AFC5DE8DE80}"/>
                </a:ext>
              </a:extLst>
            </p:cNvPr>
            <p:cNvSpPr txBox="1"/>
            <p:nvPr/>
          </p:nvSpPr>
          <p:spPr>
            <a:xfrm>
              <a:off x="5589270" y="4572000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+2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21C8659-8C17-0EA1-DCAA-C60B906A264E}"/>
              </a:ext>
            </a:extLst>
          </p:cNvPr>
          <p:cNvGrpSpPr/>
          <p:nvPr/>
        </p:nvGrpSpPr>
        <p:grpSpPr>
          <a:xfrm rot="5400000">
            <a:off x="931611" y="5029380"/>
            <a:ext cx="5383530" cy="792062"/>
            <a:chOff x="4777740" y="4149270"/>
            <a:chExt cx="5383530" cy="792062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22F4AF9-C9C7-7BB4-C1E1-9393799116C1}"/>
                </a:ext>
              </a:extLst>
            </p:cNvPr>
            <p:cNvSpPr/>
            <p:nvPr/>
          </p:nvSpPr>
          <p:spPr>
            <a:xfrm>
              <a:off x="5017770" y="4149270"/>
              <a:ext cx="902970" cy="434340"/>
            </a:xfrm>
            <a:custGeom>
              <a:avLst/>
              <a:gdLst>
                <a:gd name="connsiteX0" fmla="*/ 0 w 902970"/>
                <a:gd name="connsiteY0" fmla="*/ 422910 h 434340"/>
                <a:gd name="connsiteX1" fmla="*/ 22860 w 902970"/>
                <a:gd name="connsiteY1" fmla="*/ 160020 h 434340"/>
                <a:gd name="connsiteX2" fmla="*/ 45720 w 902970"/>
                <a:gd name="connsiteY2" fmla="*/ 91440 h 434340"/>
                <a:gd name="connsiteX3" fmla="*/ 80010 w 902970"/>
                <a:gd name="connsiteY3" fmla="*/ 22860 h 434340"/>
                <a:gd name="connsiteX4" fmla="*/ 114300 w 902970"/>
                <a:gd name="connsiteY4" fmla="*/ 11430 h 434340"/>
                <a:gd name="connsiteX5" fmla="*/ 148590 w 902970"/>
                <a:gd name="connsiteY5" fmla="*/ 22860 h 434340"/>
                <a:gd name="connsiteX6" fmla="*/ 160020 w 902970"/>
                <a:gd name="connsiteY6" fmla="*/ 68580 h 434340"/>
                <a:gd name="connsiteX7" fmla="*/ 171450 w 902970"/>
                <a:gd name="connsiteY7" fmla="*/ 388620 h 434340"/>
                <a:gd name="connsiteX8" fmla="*/ 240030 w 902970"/>
                <a:gd name="connsiteY8" fmla="*/ 411480 h 434340"/>
                <a:gd name="connsiteX9" fmla="*/ 320040 w 902970"/>
                <a:gd name="connsiteY9" fmla="*/ 434340 h 434340"/>
                <a:gd name="connsiteX10" fmla="*/ 582930 w 902970"/>
                <a:gd name="connsiteY10" fmla="*/ 422910 h 434340"/>
                <a:gd name="connsiteX11" fmla="*/ 617220 w 902970"/>
                <a:gd name="connsiteY11" fmla="*/ 411480 h 434340"/>
                <a:gd name="connsiteX12" fmla="*/ 662940 w 902970"/>
                <a:gd name="connsiteY12" fmla="*/ 308610 h 434340"/>
                <a:gd name="connsiteX13" fmla="*/ 697230 w 902970"/>
                <a:gd name="connsiteY13" fmla="*/ 182880 h 434340"/>
                <a:gd name="connsiteX14" fmla="*/ 708660 w 902970"/>
                <a:gd name="connsiteY14" fmla="*/ 137160 h 434340"/>
                <a:gd name="connsiteX15" fmla="*/ 754380 w 902970"/>
                <a:gd name="connsiteY15" fmla="*/ 22860 h 434340"/>
                <a:gd name="connsiteX16" fmla="*/ 788670 w 902970"/>
                <a:gd name="connsiteY16" fmla="*/ 0 h 434340"/>
                <a:gd name="connsiteX17" fmla="*/ 822960 w 902970"/>
                <a:gd name="connsiteY17" fmla="*/ 11430 h 434340"/>
                <a:gd name="connsiteX18" fmla="*/ 857250 w 902970"/>
                <a:gd name="connsiteY18" fmla="*/ 91440 h 434340"/>
                <a:gd name="connsiteX19" fmla="*/ 868680 w 902970"/>
                <a:gd name="connsiteY19" fmla="*/ 377190 h 434340"/>
                <a:gd name="connsiteX20" fmla="*/ 902970 w 902970"/>
                <a:gd name="connsiteY20" fmla="*/ 422910 h 434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2970" h="434340">
                  <a:moveTo>
                    <a:pt x="0" y="422910"/>
                  </a:moveTo>
                  <a:cubicBezTo>
                    <a:pt x="4318" y="345182"/>
                    <a:pt x="276" y="242828"/>
                    <a:pt x="22860" y="160020"/>
                  </a:cubicBezTo>
                  <a:cubicBezTo>
                    <a:pt x="29200" y="136773"/>
                    <a:pt x="38100" y="114300"/>
                    <a:pt x="45720" y="91440"/>
                  </a:cubicBezTo>
                  <a:cubicBezTo>
                    <a:pt x="53250" y="68851"/>
                    <a:pt x="59867" y="38974"/>
                    <a:pt x="80010" y="22860"/>
                  </a:cubicBezTo>
                  <a:cubicBezTo>
                    <a:pt x="89418" y="15334"/>
                    <a:pt x="102870" y="15240"/>
                    <a:pt x="114300" y="11430"/>
                  </a:cubicBezTo>
                  <a:cubicBezTo>
                    <a:pt x="125730" y="15240"/>
                    <a:pt x="141064" y="13452"/>
                    <a:pt x="148590" y="22860"/>
                  </a:cubicBezTo>
                  <a:cubicBezTo>
                    <a:pt x="158403" y="35127"/>
                    <a:pt x="159040" y="52902"/>
                    <a:pt x="160020" y="68580"/>
                  </a:cubicBezTo>
                  <a:cubicBezTo>
                    <a:pt x="166679" y="175120"/>
                    <a:pt x="147194" y="284664"/>
                    <a:pt x="171450" y="388620"/>
                  </a:cubicBezTo>
                  <a:cubicBezTo>
                    <a:pt x="176925" y="412086"/>
                    <a:pt x="217170" y="403860"/>
                    <a:pt x="240030" y="411480"/>
                  </a:cubicBezTo>
                  <a:cubicBezTo>
                    <a:pt x="289223" y="427878"/>
                    <a:pt x="262631" y="419988"/>
                    <a:pt x="320040" y="434340"/>
                  </a:cubicBezTo>
                  <a:cubicBezTo>
                    <a:pt x="407670" y="430530"/>
                    <a:pt x="495476" y="429637"/>
                    <a:pt x="582930" y="422910"/>
                  </a:cubicBezTo>
                  <a:cubicBezTo>
                    <a:pt x="594943" y="421986"/>
                    <a:pt x="607812" y="419006"/>
                    <a:pt x="617220" y="411480"/>
                  </a:cubicBezTo>
                  <a:cubicBezTo>
                    <a:pt x="641920" y="391720"/>
                    <a:pt x="655955" y="329565"/>
                    <a:pt x="662940" y="308610"/>
                  </a:cubicBezTo>
                  <a:cubicBezTo>
                    <a:pt x="684305" y="244514"/>
                    <a:pt x="671448" y="286009"/>
                    <a:pt x="697230" y="182880"/>
                  </a:cubicBezTo>
                  <a:cubicBezTo>
                    <a:pt x="701040" y="167640"/>
                    <a:pt x="703692" y="152063"/>
                    <a:pt x="708660" y="137160"/>
                  </a:cubicBezTo>
                  <a:cubicBezTo>
                    <a:pt x="715766" y="115841"/>
                    <a:pt x="735693" y="45284"/>
                    <a:pt x="754380" y="22860"/>
                  </a:cubicBezTo>
                  <a:cubicBezTo>
                    <a:pt x="763174" y="12307"/>
                    <a:pt x="777240" y="7620"/>
                    <a:pt x="788670" y="0"/>
                  </a:cubicBezTo>
                  <a:cubicBezTo>
                    <a:pt x="800100" y="3810"/>
                    <a:pt x="813552" y="3904"/>
                    <a:pt x="822960" y="11430"/>
                  </a:cubicBezTo>
                  <a:cubicBezTo>
                    <a:pt x="847627" y="31164"/>
                    <a:pt x="850386" y="63986"/>
                    <a:pt x="857250" y="91440"/>
                  </a:cubicBezTo>
                  <a:cubicBezTo>
                    <a:pt x="861060" y="186690"/>
                    <a:pt x="861888" y="282106"/>
                    <a:pt x="868680" y="377190"/>
                  </a:cubicBezTo>
                  <a:cubicBezTo>
                    <a:pt x="871296" y="413808"/>
                    <a:pt x="877471" y="410161"/>
                    <a:pt x="902970" y="422910"/>
                  </a:cubicBezTo>
                </a:path>
              </a:pathLst>
            </a:custGeom>
            <a:solidFill>
              <a:schemeClr val="accent6">
                <a:alpha val="2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7B05A4-1F21-EDD7-17EF-5DBFE97B4C68}"/>
                </a:ext>
              </a:extLst>
            </p:cNvPr>
            <p:cNvSpPr txBox="1"/>
            <p:nvPr/>
          </p:nvSpPr>
          <p:spPr>
            <a:xfrm>
              <a:off x="4777740" y="4572000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470FC6-53C8-3EF7-A555-3702D528BE2A}"/>
                </a:ext>
              </a:extLst>
            </p:cNvPr>
            <p:cNvSpPr txBox="1"/>
            <p:nvPr/>
          </p:nvSpPr>
          <p:spPr>
            <a:xfrm>
              <a:off x="5589270" y="4572000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+2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C65EA8-5840-58ED-7DC2-B1C481F508F7}"/>
              </a:ext>
            </a:extLst>
          </p:cNvPr>
          <p:cNvGrpSpPr/>
          <p:nvPr/>
        </p:nvGrpSpPr>
        <p:grpSpPr>
          <a:xfrm rot="5400000">
            <a:off x="-247012" y="4951230"/>
            <a:ext cx="5383529" cy="792063"/>
            <a:chOff x="4777741" y="4149270"/>
            <a:chExt cx="5383529" cy="792063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2B204637-EF6D-BFA6-F695-2901E9CACB91}"/>
                </a:ext>
              </a:extLst>
            </p:cNvPr>
            <p:cNvSpPr/>
            <p:nvPr/>
          </p:nvSpPr>
          <p:spPr>
            <a:xfrm>
              <a:off x="5017770" y="4149270"/>
              <a:ext cx="902970" cy="434340"/>
            </a:xfrm>
            <a:custGeom>
              <a:avLst/>
              <a:gdLst>
                <a:gd name="connsiteX0" fmla="*/ 0 w 902970"/>
                <a:gd name="connsiteY0" fmla="*/ 422910 h 434340"/>
                <a:gd name="connsiteX1" fmla="*/ 22860 w 902970"/>
                <a:gd name="connsiteY1" fmla="*/ 160020 h 434340"/>
                <a:gd name="connsiteX2" fmla="*/ 45720 w 902970"/>
                <a:gd name="connsiteY2" fmla="*/ 91440 h 434340"/>
                <a:gd name="connsiteX3" fmla="*/ 80010 w 902970"/>
                <a:gd name="connsiteY3" fmla="*/ 22860 h 434340"/>
                <a:gd name="connsiteX4" fmla="*/ 114300 w 902970"/>
                <a:gd name="connsiteY4" fmla="*/ 11430 h 434340"/>
                <a:gd name="connsiteX5" fmla="*/ 148590 w 902970"/>
                <a:gd name="connsiteY5" fmla="*/ 22860 h 434340"/>
                <a:gd name="connsiteX6" fmla="*/ 160020 w 902970"/>
                <a:gd name="connsiteY6" fmla="*/ 68580 h 434340"/>
                <a:gd name="connsiteX7" fmla="*/ 171450 w 902970"/>
                <a:gd name="connsiteY7" fmla="*/ 388620 h 434340"/>
                <a:gd name="connsiteX8" fmla="*/ 240030 w 902970"/>
                <a:gd name="connsiteY8" fmla="*/ 411480 h 434340"/>
                <a:gd name="connsiteX9" fmla="*/ 320040 w 902970"/>
                <a:gd name="connsiteY9" fmla="*/ 434340 h 434340"/>
                <a:gd name="connsiteX10" fmla="*/ 582930 w 902970"/>
                <a:gd name="connsiteY10" fmla="*/ 422910 h 434340"/>
                <a:gd name="connsiteX11" fmla="*/ 617220 w 902970"/>
                <a:gd name="connsiteY11" fmla="*/ 411480 h 434340"/>
                <a:gd name="connsiteX12" fmla="*/ 662940 w 902970"/>
                <a:gd name="connsiteY12" fmla="*/ 308610 h 434340"/>
                <a:gd name="connsiteX13" fmla="*/ 697230 w 902970"/>
                <a:gd name="connsiteY13" fmla="*/ 182880 h 434340"/>
                <a:gd name="connsiteX14" fmla="*/ 708660 w 902970"/>
                <a:gd name="connsiteY14" fmla="*/ 137160 h 434340"/>
                <a:gd name="connsiteX15" fmla="*/ 754380 w 902970"/>
                <a:gd name="connsiteY15" fmla="*/ 22860 h 434340"/>
                <a:gd name="connsiteX16" fmla="*/ 788670 w 902970"/>
                <a:gd name="connsiteY16" fmla="*/ 0 h 434340"/>
                <a:gd name="connsiteX17" fmla="*/ 822960 w 902970"/>
                <a:gd name="connsiteY17" fmla="*/ 11430 h 434340"/>
                <a:gd name="connsiteX18" fmla="*/ 857250 w 902970"/>
                <a:gd name="connsiteY18" fmla="*/ 91440 h 434340"/>
                <a:gd name="connsiteX19" fmla="*/ 868680 w 902970"/>
                <a:gd name="connsiteY19" fmla="*/ 377190 h 434340"/>
                <a:gd name="connsiteX20" fmla="*/ 902970 w 902970"/>
                <a:gd name="connsiteY20" fmla="*/ 422910 h 434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2970" h="434340">
                  <a:moveTo>
                    <a:pt x="0" y="422910"/>
                  </a:moveTo>
                  <a:cubicBezTo>
                    <a:pt x="4318" y="345182"/>
                    <a:pt x="276" y="242828"/>
                    <a:pt x="22860" y="160020"/>
                  </a:cubicBezTo>
                  <a:cubicBezTo>
                    <a:pt x="29200" y="136773"/>
                    <a:pt x="38100" y="114300"/>
                    <a:pt x="45720" y="91440"/>
                  </a:cubicBezTo>
                  <a:cubicBezTo>
                    <a:pt x="53250" y="68851"/>
                    <a:pt x="59867" y="38974"/>
                    <a:pt x="80010" y="22860"/>
                  </a:cubicBezTo>
                  <a:cubicBezTo>
                    <a:pt x="89418" y="15334"/>
                    <a:pt x="102870" y="15240"/>
                    <a:pt x="114300" y="11430"/>
                  </a:cubicBezTo>
                  <a:cubicBezTo>
                    <a:pt x="125730" y="15240"/>
                    <a:pt x="141064" y="13452"/>
                    <a:pt x="148590" y="22860"/>
                  </a:cubicBezTo>
                  <a:cubicBezTo>
                    <a:pt x="158403" y="35127"/>
                    <a:pt x="159040" y="52902"/>
                    <a:pt x="160020" y="68580"/>
                  </a:cubicBezTo>
                  <a:cubicBezTo>
                    <a:pt x="166679" y="175120"/>
                    <a:pt x="147194" y="284664"/>
                    <a:pt x="171450" y="388620"/>
                  </a:cubicBezTo>
                  <a:cubicBezTo>
                    <a:pt x="176925" y="412086"/>
                    <a:pt x="217170" y="403860"/>
                    <a:pt x="240030" y="411480"/>
                  </a:cubicBezTo>
                  <a:cubicBezTo>
                    <a:pt x="289223" y="427878"/>
                    <a:pt x="262631" y="419988"/>
                    <a:pt x="320040" y="434340"/>
                  </a:cubicBezTo>
                  <a:cubicBezTo>
                    <a:pt x="407670" y="430530"/>
                    <a:pt x="495476" y="429637"/>
                    <a:pt x="582930" y="422910"/>
                  </a:cubicBezTo>
                  <a:cubicBezTo>
                    <a:pt x="594943" y="421986"/>
                    <a:pt x="607812" y="419006"/>
                    <a:pt x="617220" y="411480"/>
                  </a:cubicBezTo>
                  <a:cubicBezTo>
                    <a:pt x="641920" y="391720"/>
                    <a:pt x="655955" y="329565"/>
                    <a:pt x="662940" y="308610"/>
                  </a:cubicBezTo>
                  <a:cubicBezTo>
                    <a:pt x="684305" y="244514"/>
                    <a:pt x="671448" y="286009"/>
                    <a:pt x="697230" y="182880"/>
                  </a:cubicBezTo>
                  <a:cubicBezTo>
                    <a:pt x="701040" y="167640"/>
                    <a:pt x="703692" y="152063"/>
                    <a:pt x="708660" y="137160"/>
                  </a:cubicBezTo>
                  <a:cubicBezTo>
                    <a:pt x="715766" y="115841"/>
                    <a:pt x="735693" y="45284"/>
                    <a:pt x="754380" y="22860"/>
                  </a:cubicBezTo>
                  <a:cubicBezTo>
                    <a:pt x="763174" y="12307"/>
                    <a:pt x="777240" y="7620"/>
                    <a:pt x="788670" y="0"/>
                  </a:cubicBezTo>
                  <a:cubicBezTo>
                    <a:pt x="800100" y="3810"/>
                    <a:pt x="813552" y="3904"/>
                    <a:pt x="822960" y="11430"/>
                  </a:cubicBezTo>
                  <a:cubicBezTo>
                    <a:pt x="847627" y="31164"/>
                    <a:pt x="850386" y="63986"/>
                    <a:pt x="857250" y="91440"/>
                  </a:cubicBezTo>
                  <a:cubicBezTo>
                    <a:pt x="861060" y="186690"/>
                    <a:pt x="861888" y="282106"/>
                    <a:pt x="868680" y="377190"/>
                  </a:cubicBezTo>
                  <a:cubicBezTo>
                    <a:pt x="871296" y="413808"/>
                    <a:pt x="877471" y="410161"/>
                    <a:pt x="902970" y="422910"/>
                  </a:cubicBezTo>
                </a:path>
              </a:pathLst>
            </a:custGeom>
            <a:solidFill>
              <a:schemeClr val="accent6">
                <a:alpha val="2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EF53657-1E1A-1037-9136-5C47C91FF241}"/>
                </a:ext>
              </a:extLst>
            </p:cNvPr>
            <p:cNvSpPr txBox="1"/>
            <p:nvPr/>
          </p:nvSpPr>
          <p:spPr>
            <a:xfrm>
              <a:off x="4777741" y="4572001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-2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414DB70-A19B-9795-D4AF-9B2292E6829E}"/>
                </a:ext>
              </a:extLst>
            </p:cNvPr>
            <p:cNvSpPr txBox="1"/>
            <p:nvPr/>
          </p:nvSpPr>
          <p:spPr>
            <a:xfrm>
              <a:off x="5589270" y="4572000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+2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074238-9014-1747-F3BB-D5A42D5A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Structure of Optimal Pricing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D317BF-EE38-1983-9D1C-616BB22165AE}"/>
                  </a:ext>
                </a:extLst>
              </p:cNvPr>
              <p:cNvSpPr txBox="1"/>
              <p:nvPr/>
            </p:nvSpPr>
            <p:spPr>
              <a:xfrm>
                <a:off x="661274" y="1618632"/>
                <a:ext cx="801390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1" dirty="0"/>
                  <a:t>Definition: </a:t>
                </a:r>
                <a:r>
                  <a:rPr lang="en-US" dirty="0">
                    <a:solidFill>
                      <a:schemeClr val="tx2"/>
                    </a:solidFill>
                  </a:rPr>
                  <a:t>We call a segmentation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interval</a:t>
                </a:r>
                <a:r>
                  <a:rPr lang="en-US" b="1" i="1" dirty="0">
                    <a:solidFill>
                      <a:schemeClr val="accent6">
                        <a:lumMod val="50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tx2"/>
                    </a:solidFill>
                  </a:rPr>
                  <a:t>is there exists numbers x</a:t>
                </a:r>
                <a:r>
                  <a:rPr lang="en-US" baseline="-25000" dirty="0">
                    <a:solidFill>
                      <a:schemeClr val="tx2"/>
                    </a:solidFill>
                  </a:rPr>
                  <a:t>0</a:t>
                </a:r>
                <a:r>
                  <a:rPr lang="en-US" dirty="0">
                    <a:solidFill>
                      <a:schemeClr val="tx2"/>
                    </a:solidFill>
                  </a:rPr>
                  <a:t> ≤ x</a:t>
                </a:r>
                <a:r>
                  <a:rPr lang="en-US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en-US" dirty="0">
                    <a:solidFill>
                      <a:schemeClr val="tx2"/>
                    </a:solidFill>
                  </a:rPr>
                  <a:t> ≤ … ≤ </a:t>
                </a:r>
                <a:r>
                  <a:rPr lang="en-US" dirty="0" err="1">
                    <a:solidFill>
                      <a:schemeClr val="tx2"/>
                    </a:solidFill>
                  </a:rPr>
                  <a:t>x</a:t>
                </a:r>
                <a:r>
                  <a:rPr lang="en-US" baseline="-25000" dirty="0" err="1">
                    <a:solidFill>
                      <a:schemeClr val="tx2"/>
                    </a:solidFill>
                  </a:rPr>
                  <a:t>k</a:t>
                </a:r>
                <a:r>
                  <a:rPr lang="en-US" dirty="0">
                    <a:solidFill>
                      <a:schemeClr val="tx2"/>
                    </a:solidFill>
                  </a:rPr>
                  <a:t> such that S</a:t>
                </a:r>
                <a:r>
                  <a:rPr lang="en-US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dirty="0">
                    <a:solidFill>
                      <a:schemeClr val="tx2"/>
                    </a:solidFill>
                  </a:rPr>
                  <a:t> = {</a:t>
                </a:r>
                <a:r>
                  <a:rPr lang="en-US" b="1" dirty="0">
                    <a:solidFill>
                      <a:schemeClr val="tx2"/>
                    </a:solidFill>
                  </a:rPr>
                  <a:t>x </a:t>
                </a:r>
                <a:r>
                  <a:rPr lang="en-US" dirty="0">
                    <a:solidFill>
                      <a:schemeClr val="tx2"/>
                    </a:solidFill>
                  </a:rPr>
                  <a:t>|x</a:t>
                </a:r>
                <a:r>
                  <a:rPr lang="en-US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dirty="0">
                    <a:solidFill>
                      <a:schemeClr val="tx2"/>
                    </a:solidFill>
                  </a:rPr>
                  <a:t> ≤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2000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000" b="1" i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≤ x</a:t>
                </a:r>
                <a:r>
                  <a:rPr lang="en-US" sz="2000" baseline="-25000" dirty="0">
                    <a:solidFill>
                      <a:schemeClr val="tx2"/>
                    </a:solidFill>
                  </a:rPr>
                  <a:t>i+1</a:t>
                </a:r>
                <a:r>
                  <a:rPr lang="en-US" sz="2000" dirty="0">
                    <a:solidFill>
                      <a:schemeClr val="tx2"/>
                    </a:solidFill>
                  </a:rPr>
                  <a:t>}.</a:t>
                </a:r>
                <a:endParaRPr lang="en-US" sz="2000" b="1" i="1" baseline="-25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D317BF-EE38-1983-9D1C-616BB2216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74" y="1618632"/>
                <a:ext cx="8013906" cy="707886"/>
              </a:xfrm>
              <a:prstGeom prst="rect">
                <a:avLst/>
              </a:prstGeom>
              <a:blipFill>
                <a:blip r:embed="rId3"/>
                <a:stretch>
                  <a:fillRect l="-632" t="-5263" r="-316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28778F-5C49-8306-EAF1-961C7AD82593}"/>
              </a:ext>
            </a:extLst>
          </p:cNvPr>
          <p:cNvCxnSpPr>
            <a:cxnSpLocks/>
          </p:cNvCxnSpPr>
          <p:nvPr/>
        </p:nvCxnSpPr>
        <p:spPr>
          <a:xfrm>
            <a:off x="1676400" y="3422078"/>
            <a:ext cx="4244340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6D68B8-498D-D828-8B1F-6F7885C8225F}"/>
              </a:ext>
            </a:extLst>
          </p:cNvPr>
          <p:cNvCxnSpPr/>
          <p:nvPr/>
        </p:nvCxnSpPr>
        <p:spPr>
          <a:xfrm>
            <a:off x="3583479" y="3270709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42DC80-F853-1CF1-89AB-D3A629107CC9}"/>
              </a:ext>
            </a:extLst>
          </p:cNvPr>
          <p:cNvCxnSpPr/>
          <p:nvPr/>
        </p:nvCxnSpPr>
        <p:spPr>
          <a:xfrm>
            <a:off x="2405842" y="3247849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2CFB48C-C369-E4A3-517B-66E2C4C86F93}"/>
              </a:ext>
            </a:extLst>
          </p:cNvPr>
          <p:cNvCxnSpPr/>
          <p:nvPr/>
        </p:nvCxnSpPr>
        <p:spPr>
          <a:xfrm>
            <a:off x="4893080" y="3263790"/>
            <a:ext cx="0" cy="284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36F3C5E-29B7-56E2-F9B3-23FE30E98F12}"/>
              </a:ext>
            </a:extLst>
          </p:cNvPr>
          <p:cNvSpPr/>
          <p:nvPr/>
        </p:nvSpPr>
        <p:spPr>
          <a:xfrm>
            <a:off x="1994753" y="3047530"/>
            <a:ext cx="524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53C35A-C541-A786-4CB1-EB4E02C861DD}"/>
              </a:ext>
            </a:extLst>
          </p:cNvPr>
          <p:cNvSpPr/>
          <p:nvPr/>
        </p:nvSpPr>
        <p:spPr>
          <a:xfrm>
            <a:off x="3190670" y="3042429"/>
            <a:ext cx="524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8D6197-7952-1B6C-B16C-8DC0DB3F81C7}"/>
              </a:ext>
            </a:extLst>
          </p:cNvPr>
          <p:cNvSpPr/>
          <p:nvPr/>
        </p:nvSpPr>
        <p:spPr>
          <a:xfrm>
            <a:off x="4526280" y="3047281"/>
            <a:ext cx="524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83F167-76FF-A5CB-D34A-9283AEF5D244}"/>
                  </a:ext>
                </a:extLst>
              </p:cNvPr>
              <p:cNvSpPr txBox="1"/>
              <p:nvPr/>
            </p:nvSpPr>
            <p:spPr>
              <a:xfrm>
                <a:off x="485982" y="4253965"/>
                <a:ext cx="8814196" cy="1585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1" dirty="0"/>
                  <a:t>When 𝜀 arbitrary</a:t>
                </a:r>
              </a:p>
              <a:p>
                <a:pPr marL="342900" indent="-342900">
                  <a:buBlip>
                    <a:blip r:embed="rId4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Optimal segmentation is </a:t>
                </a:r>
                <a:r>
                  <a:rPr lang="en-US" b="1" dirty="0">
                    <a:solidFill>
                      <a:schemeClr val="tx2"/>
                    </a:solidFill>
                  </a:rPr>
                  <a:t>not</a:t>
                </a:r>
                <a:r>
                  <a:rPr lang="en-US" dirty="0">
                    <a:solidFill>
                      <a:schemeClr val="tx2"/>
                    </a:solidFill>
                  </a:rPr>
                  <a:t> necessarily interval!</a:t>
                </a:r>
              </a:p>
              <a:p>
                <a:pPr marL="342900" indent="-342900">
                  <a:buBlip>
                    <a:blip r:embed="rId4"/>
                  </a:buBlip>
                </a:pPr>
                <a:endParaRPr lang="en-US" i="1" dirty="0">
                  <a:solidFill>
                    <a:schemeClr val="tx2"/>
                  </a:solidFill>
                </a:endParaRPr>
              </a:p>
              <a:p>
                <a:r>
                  <a:rPr lang="en-US" b="1" dirty="0">
                    <a:solidFill>
                      <a:srgbClr val="002060"/>
                    </a:solidFill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d>
                      <m:dPr>
                        <m:ctrlPr>
                          <a:rPr lang="en-US" b="1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b="1" dirty="0">
                    <a:solidFill>
                      <a:srgbClr val="002060"/>
                    </a:solidFill>
                  </a:rPr>
                  <a:t> </a:t>
                </a:r>
                <a:r>
                  <a:rPr lang="en-US" dirty="0">
                    <a:solidFill>
                      <a:schemeClr val="tx2"/>
                    </a:solidFill>
                  </a:rPr>
                  <a:t>is 2, 4, or 6 with </a:t>
                </a:r>
                <a:r>
                  <a:rPr lang="en-US" dirty="0" err="1">
                    <a:solidFill>
                      <a:schemeClr val="tx2"/>
                    </a:solidFill>
                  </a:rPr>
                  <a:t>u.a.r</a:t>
                </a:r>
                <a:r>
                  <a:rPr lang="en-US" dirty="0">
                    <a:solidFill>
                      <a:schemeClr val="tx2"/>
                    </a:solidFill>
                  </a:rPr>
                  <a:t>, 𝜀 is -2 or 2 </a:t>
                </a:r>
                <a:r>
                  <a:rPr lang="en-US" dirty="0" err="1">
                    <a:solidFill>
                      <a:schemeClr val="tx2"/>
                    </a:solidFill>
                  </a:rPr>
                  <a:t>u.a.r.</a:t>
                </a:r>
                <a:endParaRPr lang="en-US" dirty="0">
                  <a:solidFill>
                    <a:schemeClr val="tx2"/>
                  </a:solidFill>
                </a:endParaRPr>
              </a:p>
              <a:p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083F167-76FF-A5CB-D34A-9283AEF5D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82" y="4253965"/>
                <a:ext cx="8814196" cy="1585049"/>
              </a:xfrm>
              <a:prstGeom prst="rect">
                <a:avLst/>
              </a:prstGeom>
              <a:blipFill>
                <a:blip r:embed="rId5"/>
                <a:stretch>
                  <a:fillRect l="-719" t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37369D-294E-0BF2-8893-9AFDC5573584}"/>
                  </a:ext>
                </a:extLst>
              </p:cNvPr>
              <p:cNvSpPr txBox="1"/>
              <p:nvPr/>
            </p:nvSpPr>
            <p:spPr>
              <a:xfrm>
                <a:off x="499944" y="5534423"/>
                <a:ext cx="8015406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Blip>
                    <a:blip r:embed="rId4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Optimal price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(</m:t>
                    </m:r>
                  </m:oMath>
                </a14:m>
                <a:r>
                  <a:rPr lang="en-US" b="1" dirty="0">
                    <a:solidFill>
                      <a:schemeClr val="tx2"/>
                    </a:solidFill>
                  </a:rPr>
                  <a:t>x</a:t>
                </a:r>
                <a:r>
                  <a:rPr lang="en-US" b="1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en-US" b="1" dirty="0">
                    <a:solidFill>
                      <a:schemeClr val="tx2"/>
                    </a:solidFill>
                  </a:rPr>
                  <a:t>)</a:t>
                </a:r>
                <a:r>
                  <a:rPr lang="en-US" b="1" baseline="-25000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chemeClr val="tx2"/>
                    </a:solidFill>
                  </a:rPr>
                  <a:t>= 2 is 4, optimal price when</a:t>
                </a:r>
                <a:r>
                  <a:rPr lang="en-US" dirty="0">
                    <a:solidFill>
                      <a:schemeClr val="tx2"/>
                    </a:solidFill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(</m:t>
                    </m:r>
                  </m:oMath>
                </a14:m>
                <a:r>
                  <a:rPr lang="en-US" b="1" dirty="0">
                    <a:solidFill>
                      <a:schemeClr val="tx2"/>
                    </a:solidFill>
                  </a:rPr>
                  <a:t>x</a:t>
                </a:r>
                <a:r>
                  <a:rPr lang="en-US" b="1" baseline="-25000" dirty="0">
                    <a:solidFill>
                      <a:schemeClr val="tx2"/>
                    </a:solidFill>
                  </a:rPr>
                  <a:t>2</a:t>
                </a:r>
                <a:r>
                  <a:rPr lang="en-US" b="1" dirty="0">
                    <a:solidFill>
                      <a:schemeClr val="tx2"/>
                    </a:solidFill>
                  </a:rPr>
                  <a:t>)</a:t>
                </a:r>
                <a:r>
                  <a:rPr lang="en-US" b="1" baseline="-25000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chemeClr val="tx2"/>
                    </a:solidFill>
                  </a:rPr>
                  <a:t>= 4 is 6, and optimal price when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(</m:t>
                    </m:r>
                  </m:oMath>
                </a14:m>
                <a:r>
                  <a:rPr lang="en-US" b="1" dirty="0">
                    <a:solidFill>
                      <a:schemeClr val="tx2"/>
                    </a:solidFill>
                  </a:rPr>
                  <a:t>x</a:t>
                </a:r>
                <a:r>
                  <a:rPr lang="en-US" b="1" baseline="-25000" dirty="0">
                    <a:solidFill>
                      <a:schemeClr val="tx2"/>
                    </a:solidFill>
                  </a:rPr>
                  <a:t>3</a:t>
                </a:r>
                <a:r>
                  <a:rPr lang="en-US" b="1" dirty="0">
                    <a:solidFill>
                      <a:schemeClr val="tx2"/>
                    </a:solidFill>
                  </a:rPr>
                  <a:t>)</a:t>
                </a:r>
                <a:r>
                  <a:rPr lang="en-US" b="1" baseline="-25000" dirty="0">
                    <a:solidFill>
                      <a:schemeClr val="tx2"/>
                    </a:solidFill>
                  </a:rPr>
                  <a:t> </a:t>
                </a:r>
                <a:r>
                  <a:rPr lang="en-US" dirty="0">
                    <a:solidFill>
                      <a:schemeClr val="tx2"/>
                    </a:solidFill>
                  </a:rPr>
                  <a:t>= 6 is again 4 </a:t>
                </a:r>
              </a:p>
              <a:p>
                <a:pPr marL="342900" indent="-342900">
                  <a:spcAft>
                    <a:spcPts val="600"/>
                  </a:spcAft>
                  <a:buBlip>
                    <a:blip r:embed="rId4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Optimal two-level pricing combines </a:t>
                </a:r>
                <a:r>
                  <a:rPr lang="en-US" b="1" dirty="0">
                    <a:solidFill>
                      <a:schemeClr val="tx2"/>
                    </a:solidFill>
                  </a:rPr>
                  <a:t>x</a:t>
                </a:r>
                <a:r>
                  <a:rPr lang="en-US" b="1" baseline="-25000" dirty="0">
                    <a:solidFill>
                      <a:schemeClr val="tx2"/>
                    </a:solidFill>
                  </a:rPr>
                  <a:t>1</a:t>
                </a:r>
                <a:r>
                  <a:rPr lang="en-US" dirty="0">
                    <a:solidFill>
                      <a:schemeClr val="tx2"/>
                    </a:solidFill>
                  </a:rPr>
                  <a:t> and </a:t>
                </a:r>
                <a:r>
                  <a:rPr lang="en-US" b="1" dirty="0">
                    <a:solidFill>
                      <a:schemeClr val="tx2"/>
                    </a:solidFill>
                  </a:rPr>
                  <a:t>x</a:t>
                </a:r>
                <a:r>
                  <a:rPr lang="en-US" b="1" baseline="-25000" dirty="0">
                    <a:solidFill>
                      <a:schemeClr val="tx2"/>
                    </a:solidFill>
                  </a:rPr>
                  <a:t>3</a:t>
                </a:r>
                <a:r>
                  <a:rPr lang="en-US" dirty="0">
                    <a:solidFill>
                      <a:schemeClr val="tx2"/>
                    </a:solidFill>
                  </a:rPr>
                  <a:t> into a segment!</a:t>
                </a:r>
              </a:p>
              <a:p>
                <a:endParaRPr lang="en-US" b="1" dirty="0">
                  <a:solidFill>
                    <a:srgbClr val="002060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E937369D-294E-0BF2-8893-9AFDC5573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44" y="5534423"/>
                <a:ext cx="8015406" cy="1354217"/>
              </a:xfrm>
              <a:prstGeom prst="rect">
                <a:avLst/>
              </a:prstGeom>
              <a:blipFill>
                <a:blip r:embed="rId6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F9B9EC32-FBE3-2727-663B-4201C4AE2EA6}"/>
              </a:ext>
            </a:extLst>
          </p:cNvPr>
          <p:cNvSpPr/>
          <p:nvPr/>
        </p:nvSpPr>
        <p:spPr>
          <a:xfrm>
            <a:off x="6267534" y="2611443"/>
            <a:ext cx="1209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p(S</a:t>
            </a:r>
            <a:r>
              <a:rPr lang="en-US" baseline="-25000" dirty="0">
                <a:solidFill>
                  <a:srgbClr val="002060"/>
                </a:solidFill>
              </a:rPr>
              <a:t>1</a:t>
            </a:r>
            <a:r>
              <a:rPr lang="en-US" dirty="0">
                <a:solidFill>
                  <a:srgbClr val="002060"/>
                </a:solidFill>
              </a:rPr>
              <a:t>) = 4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B43A58D-94EC-A79A-7D8D-4F00AA33C0D0}"/>
              </a:ext>
            </a:extLst>
          </p:cNvPr>
          <p:cNvSpPr/>
          <p:nvPr/>
        </p:nvSpPr>
        <p:spPr>
          <a:xfrm>
            <a:off x="6267534" y="3025429"/>
            <a:ext cx="1881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p(S</a:t>
            </a:r>
            <a:r>
              <a:rPr lang="en-US" baseline="-250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) = 6</a:t>
            </a:r>
          </a:p>
        </p:txBody>
      </p:sp>
    </p:spTree>
    <p:extLst>
      <p:ext uri="{BB962C8B-B14F-4D97-AF65-F5344CB8AC3E}">
        <p14:creationId xmlns:p14="http://schemas.microsoft.com/office/powerpoint/2010/main" val="71700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7" grpId="0" animBg="1"/>
      <p:bldP spid="26" grpId="0"/>
      <p:bldP spid="42" grpId="0"/>
      <p:bldP spid="45" grpId="0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650CD21-8731-4344-9437-18ED34F1BA30}"/>
              </a:ext>
            </a:extLst>
          </p:cNvPr>
          <p:cNvSpPr/>
          <p:nvPr/>
        </p:nvSpPr>
        <p:spPr>
          <a:xfrm>
            <a:off x="486696" y="1609990"/>
            <a:ext cx="8028654" cy="28650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Hardness of Semi-Personalized Pricing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0">
                <a:extLst>
                  <a:ext uri="{FF2B5EF4-FFF2-40B4-BE49-F238E27FC236}">
                    <a16:creationId xmlns:a16="http://schemas.microsoft.com/office/drawing/2014/main" id="{C99561DE-9AF1-4988-BE70-2BEBDF136B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5408" y="1838478"/>
                <a:ext cx="8013906" cy="242491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000" b="1" u="sng" dirty="0">
                    <a:solidFill>
                      <a:schemeClr val="tx1"/>
                    </a:solidFill>
                  </a:rPr>
                  <a:t>Theorem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[General Error Is NP-Hard].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000" dirty="0"/>
                  <a:t>For some valuation model V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000" dirty="0"/>
                  <a:t>(</a:t>
                </a:r>
                <a:r>
                  <a:rPr lang="en-US" sz="2000" b="1" dirty="0"/>
                  <a:t>X</a:t>
                </a:r>
                <a:r>
                  <a:rPr lang="en-US" sz="2000" dirty="0"/>
                  <a:t>) + 𝜀, 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000" dirty="0"/>
                  <a:t>(</a:t>
                </a:r>
                <a:r>
                  <a:rPr lang="en-US" sz="2000" b="1" dirty="0"/>
                  <a:t>X</a:t>
                </a:r>
                <a:r>
                  <a:rPr lang="en-US" sz="2000" dirty="0"/>
                  <a:t>) and 𝜀 are independent and finitely supported:</a:t>
                </a:r>
              </a:p>
              <a:p>
                <a:pPr marL="342900" indent="-342900">
                  <a:buBlip>
                    <a:blip r:embed="rId3"/>
                  </a:buBlip>
                </a:pPr>
                <a:r>
                  <a:rPr lang="en-US" sz="2000" dirty="0"/>
                  <a:t>Optimal k-level price discrimination problem is NP-hard, cannot be computed in polynomial time.</a:t>
                </a:r>
              </a:p>
              <a:p>
                <a:pPr marL="342900" indent="-342900">
                  <a:buBlip>
                    <a:blip r:embed="rId3"/>
                  </a:buBlip>
                </a:pPr>
                <a:r>
                  <a:rPr lang="en-US" sz="2000" dirty="0"/>
                  <a:t>Can be approximated within a factor of 1-1/e, no harder than APX</a:t>
                </a:r>
              </a:p>
            </p:txBody>
          </p:sp>
        </mc:Choice>
        <mc:Fallback>
          <p:sp>
            <p:nvSpPr>
              <p:cNvPr id="13" name="Content Placeholder 10">
                <a:extLst>
                  <a:ext uri="{FF2B5EF4-FFF2-40B4-BE49-F238E27FC236}">
                    <a16:creationId xmlns:a16="http://schemas.microsoft.com/office/drawing/2014/main" id="{C99561DE-9AF1-4988-BE70-2BEBDF136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408" y="1838478"/>
                <a:ext cx="8013906" cy="2424911"/>
              </a:xfrm>
              <a:blipFill>
                <a:blip r:embed="rId4"/>
                <a:stretch>
                  <a:fillRect l="-791" t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88E9B1F0-3EA7-3E48-8C63-7C8A97F205BB}"/>
              </a:ext>
            </a:extLst>
          </p:cNvPr>
          <p:cNvSpPr txBox="1"/>
          <p:nvPr/>
        </p:nvSpPr>
        <p:spPr>
          <a:xfrm>
            <a:off x="643398" y="4455485"/>
            <a:ext cx="8013906" cy="158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/>
              <a:t>Takeaway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For general errors, there is no algorithm can compute the optimal FBMSP in polynomial time.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When 𝜀 was 0, we could intuitively see that the optimal segmentations were interval. This is necessary for efficient computation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2D09FF5-0266-684F-BB56-83F37B177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63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45C800-F875-F244-D2E2-4C7851493548}"/>
              </a:ext>
            </a:extLst>
          </p:cNvPr>
          <p:cNvSpPr/>
          <p:nvPr/>
        </p:nvSpPr>
        <p:spPr>
          <a:xfrm>
            <a:off x="486696" y="1609990"/>
            <a:ext cx="8028654" cy="28650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7B6E60-7783-1B64-61A5-4B9B8C5C1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Hardness of Semi-Personalized Pricing 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03C867EC-03A7-A85E-B25B-42F778929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408" y="1838479"/>
            <a:ext cx="7632459" cy="208201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000" b="1" u="sng" dirty="0">
                <a:solidFill>
                  <a:schemeClr val="tx1"/>
                </a:solidFill>
              </a:rPr>
              <a:t>Theorem </a:t>
            </a:r>
            <a:r>
              <a:rPr lang="en-US" sz="2000" u="sng" dirty="0">
                <a:solidFill>
                  <a:schemeClr val="tx1"/>
                </a:solidFill>
              </a:rPr>
              <a:t>[General Error Is NP-Hard]. </a:t>
            </a:r>
          </a:p>
          <a:p>
            <a:pPr marL="342900" indent="-342900">
              <a:buBlip>
                <a:blip r:embed="rId2"/>
              </a:buBlip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30B735-ABF1-B53A-E291-4FC67E32AF68}"/>
              </a:ext>
            </a:extLst>
          </p:cNvPr>
          <p:cNvSpPr txBox="1"/>
          <p:nvPr/>
        </p:nvSpPr>
        <p:spPr>
          <a:xfrm>
            <a:off x="643398" y="4455485"/>
            <a:ext cx="8013906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b="1" dirty="0"/>
              <a:t>Takeaway</a:t>
            </a:r>
          </a:p>
          <a:p>
            <a:pPr marL="342900" indent="-342900">
              <a:buBlip>
                <a:blip r:embed="rId2"/>
              </a:buBlip>
            </a:pPr>
            <a:r>
              <a:rPr lang="en-US" dirty="0">
                <a:solidFill>
                  <a:schemeClr val="tx2"/>
                </a:solidFill>
              </a:rPr>
              <a:t>For general errors, there is no algorithm can compute the optimal FBMSP in polynomial time.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2C5B427-AA4A-0955-2362-14A4A37E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  <p:pic>
        <p:nvPicPr>
          <p:cNvPr id="11" name="Picture 10" descr="A picture containing watch&#10;&#10;Description automatically generated">
            <a:extLst>
              <a:ext uri="{FF2B5EF4-FFF2-40B4-BE49-F238E27FC236}">
                <a16:creationId xmlns:a16="http://schemas.microsoft.com/office/drawing/2014/main" id="{BDCFAF54-A999-5777-418D-6483682427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42" y="2351290"/>
            <a:ext cx="2729947" cy="3785311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CC10E7DF-62E4-8E1E-0682-AA13B95642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575" y="2383045"/>
            <a:ext cx="5354241" cy="337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EDEF4F-48B7-0AB5-EC0B-03241890F9D1}"/>
              </a:ext>
            </a:extLst>
          </p:cNvPr>
          <p:cNvSpPr txBox="1"/>
          <p:nvPr/>
        </p:nvSpPr>
        <p:spPr>
          <a:xfrm>
            <a:off x="1679713" y="5873869"/>
            <a:ext cx="5898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General k-Level Price Discrimination </a:t>
            </a:r>
            <a:r>
              <a:rPr lang="en-US" dirty="0">
                <a:solidFill>
                  <a:srgbClr val="002060"/>
                </a:solidFill>
                <a:sym typeface="Wingdings" pitchFamily="2" charset="2"/>
              </a:rPr>
              <a:t> Hitting Set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365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Tractable Semi-Personalized Pricing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9F0EC7-EBE8-7D4B-A744-9DAEE22218F9}"/>
              </a:ext>
            </a:extLst>
          </p:cNvPr>
          <p:cNvSpPr txBox="1"/>
          <p:nvPr/>
        </p:nvSpPr>
        <p:spPr>
          <a:xfrm>
            <a:off x="628650" y="1661083"/>
            <a:ext cx="8013906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2"/>
                </a:solidFill>
              </a:rPr>
              <a:t>When can optimal k-level price discrimination be efficiently computed in this model?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Independence means regression model simply </a:t>
            </a:r>
            <a:r>
              <a:rPr lang="en-US" b="1" dirty="0"/>
              <a:t>translates</a:t>
            </a:r>
            <a:r>
              <a:rPr lang="en-US" dirty="0">
                <a:solidFill>
                  <a:schemeClr val="tx2"/>
                </a:solidFill>
              </a:rPr>
              <a:t> the error distribution for different customers.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This results in a well-behaved revenue and pricing functions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36A7D45B-B403-EF42-AD1D-15B81CD3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0606EF-7120-CA52-F240-32EB1A11E81B}"/>
              </a:ext>
            </a:extLst>
          </p:cNvPr>
          <p:cNvGrpSpPr/>
          <p:nvPr/>
        </p:nvGrpSpPr>
        <p:grpSpPr>
          <a:xfrm>
            <a:off x="856977" y="5603493"/>
            <a:ext cx="3514724" cy="492288"/>
            <a:chOff x="2925588" y="4536134"/>
            <a:chExt cx="2877198" cy="4922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CE3580D-6C15-3CDC-57E5-B33CC278F002}"/>
                </a:ext>
              </a:extLst>
            </p:cNvPr>
            <p:cNvSpPr/>
            <p:nvPr/>
          </p:nvSpPr>
          <p:spPr>
            <a:xfrm>
              <a:off x="2925588" y="4536134"/>
              <a:ext cx="2877198" cy="4922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15334E3-D0EC-8741-3817-34F31EAE21E7}"/>
                    </a:ext>
                  </a:extLst>
                </p:cNvPr>
                <p:cNvSpPr/>
                <p:nvPr/>
              </p:nvSpPr>
              <p:spPr>
                <a:xfrm>
                  <a:off x="2925588" y="4598878"/>
                  <a:ext cx="2877198" cy="3766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1200"/>
                    </a:spcBef>
                    <a:spcAft>
                      <a:spcPts val="600"/>
                    </a:spcAft>
                  </a:pPr>
                  <a:r>
                    <a:rPr lang="en-US" dirty="0">
                      <a:solidFill>
                        <a:schemeClr val="tx2"/>
                      </a:solidFill>
                    </a:rPr>
                    <a:t>R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tx2"/>
                          </a:solidFill>
                        </a:rPr>
                        <m:t>𝜀</m:t>
                      </m:r>
                    </m:oMath>
                  </a14:m>
                  <a:r>
                    <a:rPr lang="en-US" dirty="0">
                      <a:solidFill>
                        <a:schemeClr val="tx2"/>
                      </a:solidFill>
                    </a:rPr>
                    <a:t>(v) :=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2"/>
                              </a:solidFill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tx2"/>
                              </a:solidFill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2"/>
                              </a:solidFill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2"/>
                              </a:solidFill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2"/>
                              </a:solidFill>
                            </a:rPr>
                            <m:t>)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Pr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𝜀</m:t>
                      </m:r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tx2"/>
                          </a:solidFill>
                        </a:rPr>
                        <m:t>𝜀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v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)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015334E3-D0EC-8741-3817-34F31EAE21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5588" y="4598878"/>
                  <a:ext cx="2877198" cy="376642"/>
                </a:xfrm>
                <a:prstGeom prst="rect">
                  <a:avLst/>
                </a:prstGeom>
                <a:blipFill>
                  <a:blip r:embed="rId4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F241EE-31D4-881D-3E0B-01F2D7870E30}"/>
              </a:ext>
            </a:extLst>
          </p:cNvPr>
          <p:cNvGrpSpPr/>
          <p:nvPr/>
        </p:nvGrpSpPr>
        <p:grpSpPr>
          <a:xfrm>
            <a:off x="856977" y="4980920"/>
            <a:ext cx="3514724" cy="492288"/>
            <a:chOff x="2925588" y="4536134"/>
            <a:chExt cx="2877198" cy="4922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8C3567-0570-0BFC-CC66-CE62D98C50E9}"/>
                </a:ext>
              </a:extLst>
            </p:cNvPr>
            <p:cNvSpPr/>
            <p:nvPr/>
          </p:nvSpPr>
          <p:spPr>
            <a:xfrm>
              <a:off x="2925588" y="4536134"/>
              <a:ext cx="2877198" cy="4922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E790BA7-CB53-D775-832B-5E158BB38CD4}"/>
                    </a:ext>
                  </a:extLst>
                </p:cNvPr>
                <p:cNvSpPr/>
                <p:nvPr/>
              </p:nvSpPr>
              <p:spPr>
                <a:xfrm>
                  <a:off x="2925588" y="4598878"/>
                  <a:ext cx="287719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1200"/>
                    </a:spcBef>
                    <a:spcAft>
                      <a:spcPts val="600"/>
                    </a:spcAft>
                  </a:pPr>
                  <a:r>
                    <a:rPr lang="en-US" dirty="0">
                      <a:solidFill>
                        <a:schemeClr val="tx2"/>
                      </a:solidFill>
                    </a:rPr>
                    <a:t>p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tx2"/>
                          </a:solidFill>
                        </a:rPr>
                        <m:t>𝜀</m:t>
                      </m:r>
                    </m:oMath>
                  </a14:m>
                  <a:r>
                    <a:rPr lang="en-US" dirty="0">
                      <a:solidFill>
                        <a:schemeClr val="tx2"/>
                      </a:solidFill>
                    </a:rPr>
                    <a:t>(v) := arg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max</m:t>
                          </m:r>
                          <m:r>
                            <m:rPr>
                              <m:sty m:val="p"/>
                            </m:rPr>
                            <a:rPr lang="en-US" b="0" i="0" baseline="-250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p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pPr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𝜀</m:t>
                      </m:r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E790BA7-CB53-D775-832B-5E158BB38C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5588" y="4598878"/>
                  <a:ext cx="2877198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3226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D01FD04-9C4B-AF05-5112-77EE52244190}"/>
              </a:ext>
            </a:extLst>
          </p:cNvPr>
          <p:cNvGrpSpPr/>
          <p:nvPr/>
        </p:nvGrpSpPr>
        <p:grpSpPr>
          <a:xfrm>
            <a:off x="6377940" y="5043664"/>
            <a:ext cx="2424187" cy="1478308"/>
            <a:chOff x="1882140" y="3589004"/>
            <a:chExt cx="5091187" cy="2238362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EFEB2BA-834C-3234-D928-EF5B3683FE0C}"/>
                </a:ext>
              </a:extLst>
            </p:cNvPr>
            <p:cNvCxnSpPr>
              <a:cxnSpLocks/>
            </p:cNvCxnSpPr>
            <p:nvPr/>
          </p:nvCxnSpPr>
          <p:spPr>
            <a:xfrm>
              <a:off x="1882140" y="4617682"/>
              <a:ext cx="5091187" cy="3516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</a:schemeClr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666D6FE-9CBE-A281-75BE-9ACBEE3BFE8B}"/>
                </a:ext>
              </a:extLst>
            </p:cNvPr>
            <p:cNvCxnSpPr/>
            <p:nvPr/>
          </p:nvCxnSpPr>
          <p:spPr>
            <a:xfrm>
              <a:off x="4292139" y="4464243"/>
              <a:ext cx="0" cy="2840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F299E1F-60F7-DB82-61D5-8E1AA1AD1D21}"/>
                </a:ext>
              </a:extLst>
            </p:cNvPr>
            <p:cNvCxnSpPr/>
            <p:nvPr/>
          </p:nvCxnSpPr>
          <p:spPr>
            <a:xfrm>
              <a:off x="2516334" y="4479189"/>
              <a:ext cx="0" cy="2840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D4829-0BEC-19BC-559A-815B905836B3}"/>
                </a:ext>
              </a:extLst>
            </p:cNvPr>
            <p:cNvCxnSpPr/>
            <p:nvPr/>
          </p:nvCxnSpPr>
          <p:spPr>
            <a:xfrm>
              <a:off x="6126883" y="4465573"/>
              <a:ext cx="0" cy="28401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E142168-A048-F183-2C4F-6CCAB9B73B1A}"/>
                </a:ext>
              </a:extLst>
            </p:cNvPr>
            <p:cNvSpPr/>
            <p:nvPr/>
          </p:nvSpPr>
          <p:spPr>
            <a:xfrm rot="5400000">
              <a:off x="1777964" y="4331182"/>
              <a:ext cx="2238361" cy="754007"/>
            </a:xfrm>
            <a:custGeom>
              <a:avLst/>
              <a:gdLst>
                <a:gd name="connsiteX0" fmla="*/ 0 w 2238361"/>
                <a:gd name="connsiteY0" fmla="*/ 748307 h 754007"/>
                <a:gd name="connsiteX1" fmla="*/ 338982 w 2238361"/>
                <a:gd name="connsiteY1" fmla="*/ 679034 h 754007"/>
                <a:gd name="connsiteX2" fmla="*/ 710249 w 2238361"/>
                <a:gd name="connsiteY2" fmla="*/ 221834 h 754007"/>
                <a:gd name="connsiteX3" fmla="*/ 1205271 w 2238361"/>
                <a:gd name="connsiteY3" fmla="*/ 162 h 754007"/>
                <a:gd name="connsiteX4" fmla="*/ 1662628 w 2238361"/>
                <a:gd name="connsiteY4" fmla="*/ 194125 h 754007"/>
                <a:gd name="connsiteX5" fmla="*/ 1942423 w 2238361"/>
                <a:gd name="connsiteY5" fmla="*/ 623616 h 754007"/>
                <a:gd name="connsiteX6" fmla="*/ 2238361 w 2238361"/>
                <a:gd name="connsiteY6" fmla="*/ 748307 h 75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8361" h="754007" fill="none" extrusionOk="0">
                  <a:moveTo>
                    <a:pt x="0" y="748307"/>
                  </a:moveTo>
                  <a:cubicBezTo>
                    <a:pt x="109612" y="750954"/>
                    <a:pt x="212467" y="778091"/>
                    <a:pt x="338982" y="679034"/>
                  </a:cubicBezTo>
                  <a:cubicBezTo>
                    <a:pt x="478654" y="603212"/>
                    <a:pt x="585197" y="339627"/>
                    <a:pt x="710249" y="221834"/>
                  </a:cubicBezTo>
                  <a:cubicBezTo>
                    <a:pt x="832760" y="105152"/>
                    <a:pt x="1059563" y="15429"/>
                    <a:pt x="1205271" y="162"/>
                  </a:cubicBezTo>
                  <a:cubicBezTo>
                    <a:pt x="1371757" y="7089"/>
                    <a:pt x="1541059" y="103565"/>
                    <a:pt x="1662628" y="194125"/>
                  </a:cubicBezTo>
                  <a:cubicBezTo>
                    <a:pt x="1795724" y="313803"/>
                    <a:pt x="1856509" y="543551"/>
                    <a:pt x="1942423" y="623616"/>
                  </a:cubicBezTo>
                  <a:cubicBezTo>
                    <a:pt x="2048488" y="707129"/>
                    <a:pt x="2130413" y="720659"/>
                    <a:pt x="2238361" y="748307"/>
                  </a:cubicBezTo>
                </a:path>
                <a:path w="2238361" h="754007" stroke="0" extrusionOk="0">
                  <a:moveTo>
                    <a:pt x="0" y="748307"/>
                  </a:moveTo>
                  <a:cubicBezTo>
                    <a:pt x="96671" y="749134"/>
                    <a:pt x="218189" y="767687"/>
                    <a:pt x="338982" y="679034"/>
                  </a:cubicBezTo>
                  <a:cubicBezTo>
                    <a:pt x="491934" y="598568"/>
                    <a:pt x="529345" y="336140"/>
                    <a:pt x="710249" y="221834"/>
                  </a:cubicBezTo>
                  <a:cubicBezTo>
                    <a:pt x="841441" y="121569"/>
                    <a:pt x="1042446" y="27412"/>
                    <a:pt x="1205271" y="162"/>
                  </a:cubicBezTo>
                  <a:cubicBezTo>
                    <a:pt x="1356632" y="-8488"/>
                    <a:pt x="1562465" y="101060"/>
                    <a:pt x="1662628" y="194125"/>
                  </a:cubicBezTo>
                  <a:cubicBezTo>
                    <a:pt x="1808091" y="300715"/>
                    <a:pt x="1854645" y="514423"/>
                    <a:pt x="1942423" y="623616"/>
                  </a:cubicBezTo>
                  <a:cubicBezTo>
                    <a:pt x="2031114" y="714867"/>
                    <a:pt x="2118571" y="737300"/>
                    <a:pt x="2238361" y="748307"/>
                  </a:cubicBezTo>
                </a:path>
              </a:pathLst>
            </a:custGeom>
            <a:solidFill>
              <a:schemeClr val="accent6">
                <a:lumMod val="60000"/>
                <a:lumOff val="40000"/>
                <a:alpha val="57820"/>
              </a:schemeClr>
            </a:solidFill>
            <a:ln>
              <a:solidFill>
                <a:schemeClr val="accent1">
                  <a:shade val="50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763491"/>
                        <a:gd name="connsiteY0" fmla="*/ 748307 h 754007"/>
                        <a:gd name="connsiteX1" fmla="*/ 872837 w 5763491"/>
                        <a:gd name="connsiteY1" fmla="*/ 679034 h 754007"/>
                        <a:gd name="connsiteX2" fmla="*/ 1828800 w 5763491"/>
                        <a:gd name="connsiteY2" fmla="*/ 221834 h 754007"/>
                        <a:gd name="connsiteX3" fmla="*/ 3103419 w 5763491"/>
                        <a:gd name="connsiteY3" fmla="*/ 162 h 754007"/>
                        <a:gd name="connsiteX4" fmla="*/ 4281055 w 5763491"/>
                        <a:gd name="connsiteY4" fmla="*/ 194125 h 754007"/>
                        <a:gd name="connsiteX5" fmla="*/ 5001491 w 5763491"/>
                        <a:gd name="connsiteY5" fmla="*/ 623616 h 754007"/>
                        <a:gd name="connsiteX6" fmla="*/ 5763491 w 5763491"/>
                        <a:gd name="connsiteY6" fmla="*/ 748307 h 7540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763491" h="754007">
                          <a:moveTo>
                            <a:pt x="0" y="748307"/>
                          </a:moveTo>
                          <a:cubicBezTo>
                            <a:pt x="284018" y="757543"/>
                            <a:pt x="568037" y="766779"/>
                            <a:pt x="872837" y="679034"/>
                          </a:cubicBezTo>
                          <a:cubicBezTo>
                            <a:pt x="1177637" y="591289"/>
                            <a:pt x="1457036" y="334979"/>
                            <a:pt x="1828800" y="221834"/>
                          </a:cubicBezTo>
                          <a:cubicBezTo>
                            <a:pt x="2200564" y="108689"/>
                            <a:pt x="2694710" y="4780"/>
                            <a:pt x="3103419" y="162"/>
                          </a:cubicBezTo>
                          <a:cubicBezTo>
                            <a:pt x="3512128" y="-4456"/>
                            <a:pt x="3964710" y="90216"/>
                            <a:pt x="4281055" y="194125"/>
                          </a:cubicBezTo>
                          <a:cubicBezTo>
                            <a:pt x="4597400" y="298034"/>
                            <a:pt x="4754418" y="531252"/>
                            <a:pt x="5001491" y="623616"/>
                          </a:cubicBezTo>
                          <a:cubicBezTo>
                            <a:pt x="5248564" y="715980"/>
                            <a:pt x="5481782" y="727525"/>
                            <a:pt x="5763491" y="748307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B404ECA-7D7B-77D2-3091-C088FE460782}"/>
                </a:ext>
              </a:extLst>
            </p:cNvPr>
            <p:cNvSpPr/>
            <p:nvPr/>
          </p:nvSpPr>
          <p:spPr>
            <a:xfrm rot="5400000">
              <a:off x="3556091" y="4331181"/>
              <a:ext cx="2238361" cy="754007"/>
            </a:xfrm>
            <a:custGeom>
              <a:avLst/>
              <a:gdLst>
                <a:gd name="connsiteX0" fmla="*/ 0 w 2238361"/>
                <a:gd name="connsiteY0" fmla="*/ 748307 h 754007"/>
                <a:gd name="connsiteX1" fmla="*/ 338982 w 2238361"/>
                <a:gd name="connsiteY1" fmla="*/ 679034 h 754007"/>
                <a:gd name="connsiteX2" fmla="*/ 710249 w 2238361"/>
                <a:gd name="connsiteY2" fmla="*/ 221834 h 754007"/>
                <a:gd name="connsiteX3" fmla="*/ 1205271 w 2238361"/>
                <a:gd name="connsiteY3" fmla="*/ 162 h 754007"/>
                <a:gd name="connsiteX4" fmla="*/ 1662628 w 2238361"/>
                <a:gd name="connsiteY4" fmla="*/ 194125 h 754007"/>
                <a:gd name="connsiteX5" fmla="*/ 1942423 w 2238361"/>
                <a:gd name="connsiteY5" fmla="*/ 623616 h 754007"/>
                <a:gd name="connsiteX6" fmla="*/ 2238361 w 2238361"/>
                <a:gd name="connsiteY6" fmla="*/ 748307 h 75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8361" h="754007" fill="none" extrusionOk="0">
                  <a:moveTo>
                    <a:pt x="0" y="748307"/>
                  </a:moveTo>
                  <a:cubicBezTo>
                    <a:pt x="109612" y="750954"/>
                    <a:pt x="212467" y="778091"/>
                    <a:pt x="338982" y="679034"/>
                  </a:cubicBezTo>
                  <a:cubicBezTo>
                    <a:pt x="478654" y="603212"/>
                    <a:pt x="585197" y="339627"/>
                    <a:pt x="710249" y="221834"/>
                  </a:cubicBezTo>
                  <a:cubicBezTo>
                    <a:pt x="832760" y="105152"/>
                    <a:pt x="1059563" y="15429"/>
                    <a:pt x="1205271" y="162"/>
                  </a:cubicBezTo>
                  <a:cubicBezTo>
                    <a:pt x="1371757" y="7089"/>
                    <a:pt x="1541059" y="103565"/>
                    <a:pt x="1662628" y="194125"/>
                  </a:cubicBezTo>
                  <a:cubicBezTo>
                    <a:pt x="1795724" y="313803"/>
                    <a:pt x="1856509" y="543551"/>
                    <a:pt x="1942423" y="623616"/>
                  </a:cubicBezTo>
                  <a:cubicBezTo>
                    <a:pt x="2048488" y="707129"/>
                    <a:pt x="2130413" y="720659"/>
                    <a:pt x="2238361" y="748307"/>
                  </a:cubicBezTo>
                </a:path>
                <a:path w="2238361" h="754007" stroke="0" extrusionOk="0">
                  <a:moveTo>
                    <a:pt x="0" y="748307"/>
                  </a:moveTo>
                  <a:cubicBezTo>
                    <a:pt x="96671" y="749134"/>
                    <a:pt x="218189" y="767687"/>
                    <a:pt x="338982" y="679034"/>
                  </a:cubicBezTo>
                  <a:cubicBezTo>
                    <a:pt x="491934" y="598568"/>
                    <a:pt x="529345" y="336140"/>
                    <a:pt x="710249" y="221834"/>
                  </a:cubicBezTo>
                  <a:cubicBezTo>
                    <a:pt x="841441" y="121569"/>
                    <a:pt x="1042446" y="27412"/>
                    <a:pt x="1205271" y="162"/>
                  </a:cubicBezTo>
                  <a:cubicBezTo>
                    <a:pt x="1356632" y="-8488"/>
                    <a:pt x="1562465" y="101060"/>
                    <a:pt x="1662628" y="194125"/>
                  </a:cubicBezTo>
                  <a:cubicBezTo>
                    <a:pt x="1808091" y="300715"/>
                    <a:pt x="1854645" y="514423"/>
                    <a:pt x="1942423" y="623616"/>
                  </a:cubicBezTo>
                  <a:cubicBezTo>
                    <a:pt x="2031114" y="714867"/>
                    <a:pt x="2118571" y="737300"/>
                    <a:pt x="2238361" y="748307"/>
                  </a:cubicBezTo>
                </a:path>
              </a:pathLst>
            </a:custGeom>
            <a:solidFill>
              <a:schemeClr val="accent6">
                <a:lumMod val="60000"/>
                <a:lumOff val="40000"/>
                <a:alpha val="57820"/>
              </a:schemeClr>
            </a:solidFill>
            <a:ln>
              <a:solidFill>
                <a:schemeClr val="accent1">
                  <a:shade val="50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763491"/>
                        <a:gd name="connsiteY0" fmla="*/ 748307 h 754007"/>
                        <a:gd name="connsiteX1" fmla="*/ 872837 w 5763491"/>
                        <a:gd name="connsiteY1" fmla="*/ 679034 h 754007"/>
                        <a:gd name="connsiteX2" fmla="*/ 1828800 w 5763491"/>
                        <a:gd name="connsiteY2" fmla="*/ 221834 h 754007"/>
                        <a:gd name="connsiteX3" fmla="*/ 3103419 w 5763491"/>
                        <a:gd name="connsiteY3" fmla="*/ 162 h 754007"/>
                        <a:gd name="connsiteX4" fmla="*/ 4281055 w 5763491"/>
                        <a:gd name="connsiteY4" fmla="*/ 194125 h 754007"/>
                        <a:gd name="connsiteX5" fmla="*/ 5001491 w 5763491"/>
                        <a:gd name="connsiteY5" fmla="*/ 623616 h 754007"/>
                        <a:gd name="connsiteX6" fmla="*/ 5763491 w 5763491"/>
                        <a:gd name="connsiteY6" fmla="*/ 748307 h 7540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763491" h="754007">
                          <a:moveTo>
                            <a:pt x="0" y="748307"/>
                          </a:moveTo>
                          <a:cubicBezTo>
                            <a:pt x="284018" y="757543"/>
                            <a:pt x="568037" y="766779"/>
                            <a:pt x="872837" y="679034"/>
                          </a:cubicBezTo>
                          <a:cubicBezTo>
                            <a:pt x="1177637" y="591289"/>
                            <a:pt x="1457036" y="334979"/>
                            <a:pt x="1828800" y="221834"/>
                          </a:cubicBezTo>
                          <a:cubicBezTo>
                            <a:pt x="2200564" y="108689"/>
                            <a:pt x="2694710" y="4780"/>
                            <a:pt x="3103419" y="162"/>
                          </a:cubicBezTo>
                          <a:cubicBezTo>
                            <a:pt x="3512128" y="-4456"/>
                            <a:pt x="3964710" y="90216"/>
                            <a:pt x="4281055" y="194125"/>
                          </a:cubicBezTo>
                          <a:cubicBezTo>
                            <a:pt x="4597400" y="298034"/>
                            <a:pt x="4754418" y="531252"/>
                            <a:pt x="5001491" y="623616"/>
                          </a:cubicBezTo>
                          <a:cubicBezTo>
                            <a:pt x="5248564" y="715980"/>
                            <a:pt x="5481782" y="727525"/>
                            <a:pt x="5763491" y="748307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6B035F29-5D31-E694-622D-6844839A172F}"/>
                </a:ext>
              </a:extLst>
            </p:cNvPr>
            <p:cNvSpPr/>
            <p:nvPr/>
          </p:nvSpPr>
          <p:spPr>
            <a:xfrm rot="5400000">
              <a:off x="5386589" y="4331181"/>
              <a:ext cx="2238361" cy="754007"/>
            </a:xfrm>
            <a:custGeom>
              <a:avLst/>
              <a:gdLst>
                <a:gd name="connsiteX0" fmla="*/ 0 w 2238361"/>
                <a:gd name="connsiteY0" fmla="*/ 748307 h 754007"/>
                <a:gd name="connsiteX1" fmla="*/ 338982 w 2238361"/>
                <a:gd name="connsiteY1" fmla="*/ 679034 h 754007"/>
                <a:gd name="connsiteX2" fmla="*/ 710249 w 2238361"/>
                <a:gd name="connsiteY2" fmla="*/ 221834 h 754007"/>
                <a:gd name="connsiteX3" fmla="*/ 1205271 w 2238361"/>
                <a:gd name="connsiteY3" fmla="*/ 162 h 754007"/>
                <a:gd name="connsiteX4" fmla="*/ 1662628 w 2238361"/>
                <a:gd name="connsiteY4" fmla="*/ 194125 h 754007"/>
                <a:gd name="connsiteX5" fmla="*/ 1942423 w 2238361"/>
                <a:gd name="connsiteY5" fmla="*/ 623616 h 754007"/>
                <a:gd name="connsiteX6" fmla="*/ 2238361 w 2238361"/>
                <a:gd name="connsiteY6" fmla="*/ 748307 h 75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38361" h="754007" fill="none" extrusionOk="0">
                  <a:moveTo>
                    <a:pt x="0" y="748307"/>
                  </a:moveTo>
                  <a:cubicBezTo>
                    <a:pt x="109612" y="750954"/>
                    <a:pt x="212467" y="778091"/>
                    <a:pt x="338982" y="679034"/>
                  </a:cubicBezTo>
                  <a:cubicBezTo>
                    <a:pt x="478654" y="603212"/>
                    <a:pt x="585197" y="339627"/>
                    <a:pt x="710249" y="221834"/>
                  </a:cubicBezTo>
                  <a:cubicBezTo>
                    <a:pt x="832760" y="105152"/>
                    <a:pt x="1059563" y="15429"/>
                    <a:pt x="1205271" y="162"/>
                  </a:cubicBezTo>
                  <a:cubicBezTo>
                    <a:pt x="1371757" y="7089"/>
                    <a:pt x="1541059" y="103565"/>
                    <a:pt x="1662628" y="194125"/>
                  </a:cubicBezTo>
                  <a:cubicBezTo>
                    <a:pt x="1795724" y="313803"/>
                    <a:pt x="1856509" y="543551"/>
                    <a:pt x="1942423" y="623616"/>
                  </a:cubicBezTo>
                  <a:cubicBezTo>
                    <a:pt x="2048488" y="707129"/>
                    <a:pt x="2130413" y="720659"/>
                    <a:pt x="2238361" y="748307"/>
                  </a:cubicBezTo>
                </a:path>
                <a:path w="2238361" h="754007" stroke="0" extrusionOk="0">
                  <a:moveTo>
                    <a:pt x="0" y="748307"/>
                  </a:moveTo>
                  <a:cubicBezTo>
                    <a:pt x="96671" y="749134"/>
                    <a:pt x="218189" y="767687"/>
                    <a:pt x="338982" y="679034"/>
                  </a:cubicBezTo>
                  <a:cubicBezTo>
                    <a:pt x="491934" y="598568"/>
                    <a:pt x="529345" y="336140"/>
                    <a:pt x="710249" y="221834"/>
                  </a:cubicBezTo>
                  <a:cubicBezTo>
                    <a:pt x="841441" y="121569"/>
                    <a:pt x="1042446" y="27412"/>
                    <a:pt x="1205271" y="162"/>
                  </a:cubicBezTo>
                  <a:cubicBezTo>
                    <a:pt x="1356632" y="-8488"/>
                    <a:pt x="1562465" y="101060"/>
                    <a:pt x="1662628" y="194125"/>
                  </a:cubicBezTo>
                  <a:cubicBezTo>
                    <a:pt x="1808091" y="300715"/>
                    <a:pt x="1854645" y="514423"/>
                    <a:pt x="1942423" y="623616"/>
                  </a:cubicBezTo>
                  <a:cubicBezTo>
                    <a:pt x="2031114" y="714867"/>
                    <a:pt x="2118571" y="737300"/>
                    <a:pt x="2238361" y="748307"/>
                  </a:cubicBezTo>
                </a:path>
              </a:pathLst>
            </a:custGeom>
            <a:solidFill>
              <a:schemeClr val="accent6">
                <a:lumMod val="60000"/>
                <a:lumOff val="40000"/>
                <a:alpha val="57820"/>
              </a:schemeClr>
            </a:solidFill>
            <a:ln>
              <a:solidFill>
                <a:schemeClr val="accent1">
                  <a:shade val="50000"/>
                </a:schemeClr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763491"/>
                        <a:gd name="connsiteY0" fmla="*/ 748307 h 754007"/>
                        <a:gd name="connsiteX1" fmla="*/ 872837 w 5763491"/>
                        <a:gd name="connsiteY1" fmla="*/ 679034 h 754007"/>
                        <a:gd name="connsiteX2" fmla="*/ 1828800 w 5763491"/>
                        <a:gd name="connsiteY2" fmla="*/ 221834 h 754007"/>
                        <a:gd name="connsiteX3" fmla="*/ 3103419 w 5763491"/>
                        <a:gd name="connsiteY3" fmla="*/ 162 h 754007"/>
                        <a:gd name="connsiteX4" fmla="*/ 4281055 w 5763491"/>
                        <a:gd name="connsiteY4" fmla="*/ 194125 h 754007"/>
                        <a:gd name="connsiteX5" fmla="*/ 5001491 w 5763491"/>
                        <a:gd name="connsiteY5" fmla="*/ 623616 h 754007"/>
                        <a:gd name="connsiteX6" fmla="*/ 5763491 w 5763491"/>
                        <a:gd name="connsiteY6" fmla="*/ 748307 h 75400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763491" h="754007">
                          <a:moveTo>
                            <a:pt x="0" y="748307"/>
                          </a:moveTo>
                          <a:cubicBezTo>
                            <a:pt x="284018" y="757543"/>
                            <a:pt x="568037" y="766779"/>
                            <a:pt x="872837" y="679034"/>
                          </a:cubicBezTo>
                          <a:cubicBezTo>
                            <a:pt x="1177637" y="591289"/>
                            <a:pt x="1457036" y="334979"/>
                            <a:pt x="1828800" y="221834"/>
                          </a:cubicBezTo>
                          <a:cubicBezTo>
                            <a:pt x="2200564" y="108689"/>
                            <a:pt x="2694710" y="4780"/>
                            <a:pt x="3103419" y="162"/>
                          </a:cubicBezTo>
                          <a:cubicBezTo>
                            <a:pt x="3512128" y="-4456"/>
                            <a:pt x="3964710" y="90216"/>
                            <a:pt x="4281055" y="194125"/>
                          </a:cubicBezTo>
                          <a:cubicBezTo>
                            <a:pt x="4597400" y="298034"/>
                            <a:pt x="4754418" y="531252"/>
                            <a:pt x="5001491" y="623616"/>
                          </a:cubicBezTo>
                          <a:cubicBezTo>
                            <a:pt x="5248564" y="715980"/>
                            <a:pt x="5481782" y="727525"/>
                            <a:pt x="5763491" y="748307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168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Tractable Semi-Personalized Pricing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9F0EC7-EBE8-7D4B-A744-9DAEE22218F9}"/>
                  </a:ext>
                </a:extLst>
              </p:cNvPr>
              <p:cNvSpPr txBox="1"/>
              <p:nvPr/>
            </p:nvSpPr>
            <p:spPr>
              <a:xfrm>
                <a:off x="628650" y="1645946"/>
                <a:ext cx="8013906" cy="21236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/>
                    </a:solidFill>
                  </a:rPr>
                  <a:t>The revenue function lets us study the optimal price as the expected valuations change but the error stays the same.</a:t>
                </a:r>
              </a:p>
              <a:p>
                <a:pPr marL="342900" indent="-342900">
                  <a:spcAft>
                    <a:spcPts val="600"/>
                  </a:spcAft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For </a:t>
                </a:r>
                <a:r>
                  <a:rPr lang="en-US" i="1" dirty="0">
                    <a:solidFill>
                      <a:schemeClr val="tx2"/>
                    </a:solidFill>
                  </a:rPr>
                  <a:t>any</a:t>
                </a:r>
                <a:r>
                  <a:rPr lang="en-US" dirty="0">
                    <a:solidFill>
                      <a:schemeClr val="tx2"/>
                    </a:solidFill>
                  </a:rPr>
                  <a:t> error distribution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chemeClr val="tx2"/>
                        </a:solidFill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:</a:t>
                </a:r>
              </a:p>
              <a:p>
                <a:pPr marL="800100" lvl="1" indent="-342900">
                  <a:spcAft>
                    <a:spcPts val="600"/>
                  </a:spcAft>
                  <a:buBlip>
                    <a:blip r:embed="rId3"/>
                  </a:buBlip>
                </a:pPr>
                <a:r>
                  <a:rPr lang="en-US" i="1" dirty="0">
                    <a:solidFill>
                      <a:schemeClr val="tx2"/>
                    </a:solidFill>
                  </a:rPr>
                  <a:t>Property 1:</a:t>
                </a:r>
                <a:r>
                  <a:rPr lang="en-US" dirty="0">
                    <a:solidFill>
                      <a:schemeClr val="tx2"/>
                    </a:solidFill>
                  </a:rPr>
                  <a:t> R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aseline="-25000" dirty="0">
                        <a:solidFill>
                          <a:schemeClr val="tx2"/>
                        </a:solidFill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(v) is monotone increasing and convex in v (folklore)</a:t>
                </a:r>
              </a:p>
              <a:p>
                <a:pPr marL="800100" lvl="1" indent="-342900">
                  <a:spcAft>
                    <a:spcPts val="600"/>
                  </a:spcAft>
                  <a:buBlip>
                    <a:blip r:embed="rId3"/>
                  </a:buBlip>
                </a:pPr>
                <a:r>
                  <a:rPr lang="en-US" i="1" dirty="0">
                    <a:solidFill>
                      <a:schemeClr val="tx2"/>
                    </a:solidFill>
                  </a:rPr>
                  <a:t>Property 2: </a:t>
                </a:r>
                <a:r>
                  <a:rPr lang="en-US" dirty="0">
                    <a:solidFill>
                      <a:schemeClr val="tx2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aseline="-25000" dirty="0">
                        <a:solidFill>
                          <a:schemeClr val="tx2"/>
                        </a:solidFill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(v) is 1-Lipschitz where differentiable.</a:t>
                </a:r>
              </a:p>
              <a:p>
                <a:pPr marL="800100" lvl="1" indent="-342900">
                  <a:spcAft>
                    <a:spcPts val="600"/>
                  </a:spcAft>
                  <a:buBlip>
                    <a:blip r:embed="rId3"/>
                  </a:buBlip>
                </a:pPr>
                <a:r>
                  <a:rPr lang="en-US" i="1" dirty="0">
                    <a:solidFill>
                      <a:schemeClr val="tx2"/>
                    </a:solidFill>
                  </a:rPr>
                  <a:t>Property 3: </a:t>
                </a:r>
                <a:r>
                  <a:rPr lang="en-US" dirty="0">
                    <a:solidFill>
                      <a:schemeClr val="tx2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aseline="-25000" dirty="0">
                        <a:solidFill>
                          <a:schemeClr val="tx2"/>
                        </a:solidFill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(v) is non-differentiable when p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aseline="-25000" dirty="0">
                        <a:solidFill>
                          <a:schemeClr val="tx2"/>
                        </a:solidFill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(v) is discontinuous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9F0EC7-EBE8-7D4B-A744-9DAEE2221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45946"/>
                <a:ext cx="8013906" cy="2123658"/>
              </a:xfrm>
              <a:prstGeom prst="rect">
                <a:avLst/>
              </a:prstGeom>
              <a:blipFill>
                <a:blip r:embed="rId4"/>
                <a:stretch>
                  <a:fillRect l="-791" t="-1190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AE2868C4-41F9-3542-9B92-F2F5B1E6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FC25891-04C8-454B-AEDA-600ACC1954CA}"/>
              </a:ext>
            </a:extLst>
          </p:cNvPr>
          <p:cNvGrpSpPr/>
          <p:nvPr/>
        </p:nvGrpSpPr>
        <p:grpSpPr>
          <a:xfrm>
            <a:off x="6830076" y="4740185"/>
            <a:ext cx="2152777" cy="1781392"/>
            <a:chOff x="4588328" y="4624182"/>
            <a:chExt cx="2152777" cy="1781392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E6B7839-FF4B-5546-85B9-1D07261D92FF}"/>
                </a:ext>
              </a:extLst>
            </p:cNvPr>
            <p:cNvGrpSpPr/>
            <p:nvPr/>
          </p:nvGrpSpPr>
          <p:grpSpPr>
            <a:xfrm>
              <a:off x="4829177" y="4624182"/>
              <a:ext cx="1911928" cy="1671496"/>
              <a:chOff x="4779818" y="4534083"/>
              <a:chExt cx="1911928" cy="167149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BE80EC9-6D9D-DB44-BBED-DBAFB73C6D66}"/>
                  </a:ext>
                </a:extLst>
              </p:cNvPr>
              <p:cNvCxnSpPr/>
              <p:nvPr/>
            </p:nvCxnSpPr>
            <p:spPr>
              <a:xfrm>
                <a:off x="5209309" y="4534083"/>
                <a:ext cx="0" cy="1671496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FC9A3C4-202E-3F49-9D08-C7958CFBCA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79818" y="5952218"/>
                <a:ext cx="1911928" cy="0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BB74777-A517-6E40-92DA-20CB6B47CF20}"/>
                    </a:ext>
                  </a:extLst>
                </p:cNvPr>
                <p:cNvSpPr/>
                <p:nvPr/>
              </p:nvSpPr>
              <p:spPr>
                <a:xfrm>
                  <a:off x="4588328" y="4978631"/>
                  <a:ext cx="75783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tx2"/>
                      </a:solidFill>
                    </a:rPr>
                    <a:t>R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tx2"/>
                          </a:solidFill>
                        </a:rPr>
                        <m:t>𝜀</m:t>
                      </m:r>
                    </m:oMath>
                  </a14:m>
                  <a:r>
                    <a:rPr lang="en-US" dirty="0">
                      <a:solidFill>
                        <a:schemeClr val="tx2"/>
                      </a:solidFill>
                    </a:rPr>
                    <a:t>(v)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BB74777-A517-6E40-92DA-20CB6B47CF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8328" y="4978631"/>
                  <a:ext cx="75783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557" t="-10000" r="-4918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B690792-AE3B-7741-9FDD-529CF4335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60057" y="5115314"/>
              <a:ext cx="412491" cy="46171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10C0D70-4C5E-5C4C-BD47-93F298B855AD}"/>
                </a:ext>
              </a:extLst>
            </p:cNvPr>
            <p:cNvSpPr txBox="1"/>
            <p:nvPr/>
          </p:nvSpPr>
          <p:spPr>
            <a:xfrm>
              <a:off x="5807657" y="6036242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v</a:t>
              </a:r>
              <a:endParaRPr lang="en-US" dirty="0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464EA2E-C4B4-D541-BB6A-A49F996C1F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21303" y="5584625"/>
              <a:ext cx="547448" cy="200386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C64859B-1924-3C4B-953C-25EBEA27DE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78911" y="5786728"/>
              <a:ext cx="442392" cy="20454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E0FBB65-2E5F-BE4B-810B-D2D603CA385C}"/>
              </a:ext>
            </a:extLst>
          </p:cNvPr>
          <p:cNvGrpSpPr/>
          <p:nvPr/>
        </p:nvGrpSpPr>
        <p:grpSpPr>
          <a:xfrm>
            <a:off x="4497991" y="4733129"/>
            <a:ext cx="2140525" cy="1739396"/>
            <a:chOff x="6804318" y="4624182"/>
            <a:chExt cx="2140525" cy="173939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7C8E6DD-F87D-A142-B5BB-7FF5D5069056}"/>
                </a:ext>
              </a:extLst>
            </p:cNvPr>
            <p:cNvGrpSpPr/>
            <p:nvPr/>
          </p:nvGrpSpPr>
          <p:grpSpPr>
            <a:xfrm>
              <a:off x="7032915" y="4624182"/>
              <a:ext cx="1911928" cy="1671496"/>
              <a:chOff x="7010400" y="4534083"/>
              <a:chExt cx="1911928" cy="1671496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8E76809-23A4-744D-A792-331DB2D64993}"/>
                  </a:ext>
                </a:extLst>
              </p:cNvPr>
              <p:cNvCxnSpPr/>
              <p:nvPr/>
            </p:nvCxnSpPr>
            <p:spPr>
              <a:xfrm>
                <a:off x="7439891" y="4534083"/>
                <a:ext cx="0" cy="1671496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0924D9B-1B69-404C-A2AC-A23C0AB936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10400" y="5952218"/>
                <a:ext cx="1911928" cy="0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0104624-92F9-9E45-9710-147D34FD3FA9}"/>
                    </a:ext>
                  </a:extLst>
                </p:cNvPr>
                <p:cNvSpPr/>
                <p:nvPr/>
              </p:nvSpPr>
              <p:spPr>
                <a:xfrm>
                  <a:off x="6804318" y="4978631"/>
                  <a:ext cx="74340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tx2"/>
                      </a:solidFill>
                    </a:rPr>
                    <a:t>p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tx2"/>
                          </a:solidFill>
                        </a:rPr>
                        <m:t>𝜀</m:t>
                      </m:r>
                    </m:oMath>
                  </a14:m>
                  <a:r>
                    <a:rPr lang="en-US" dirty="0">
                      <a:solidFill>
                        <a:schemeClr val="tx2"/>
                      </a:solidFill>
                    </a:rPr>
                    <a:t>(v)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80104624-92F9-9E45-9710-147D34FD3FA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4318" y="4978631"/>
                  <a:ext cx="743409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8475" t="-6667" r="-678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A7AEBAF-FF8D-134A-BAEA-AB64541385F5}"/>
                </a:ext>
              </a:extLst>
            </p:cNvPr>
            <p:cNvSpPr txBox="1"/>
            <p:nvPr/>
          </p:nvSpPr>
          <p:spPr>
            <a:xfrm>
              <a:off x="8081344" y="599424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v</a:t>
              </a:r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7412995-CFA5-D544-8088-E6C8665B62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2992" y="5336974"/>
              <a:ext cx="461851" cy="46553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A4200A6-518E-9D4E-8DF5-1F926AF50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5863" y="5584625"/>
              <a:ext cx="524593" cy="209132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65875AE-2150-D34A-B767-A44649A34D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0375" y="5521934"/>
              <a:ext cx="485488" cy="371274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9C171C-3173-F049-998E-9088CAACA15E}"/>
                </a:ext>
              </a:extLst>
            </p:cNvPr>
            <p:cNvCxnSpPr/>
            <p:nvPr/>
          </p:nvCxnSpPr>
          <p:spPr>
            <a:xfrm>
              <a:off x="7935863" y="5521934"/>
              <a:ext cx="0" cy="263077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FCB1E8F-270F-B649-AF88-C51EAE09735E}"/>
                </a:ext>
              </a:extLst>
            </p:cNvPr>
            <p:cNvCxnSpPr>
              <a:cxnSpLocks/>
            </p:cNvCxnSpPr>
            <p:nvPr/>
          </p:nvCxnSpPr>
          <p:spPr>
            <a:xfrm>
              <a:off x="8494055" y="5584625"/>
              <a:ext cx="0" cy="217886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4233E1-8ED4-7D08-5D85-F706ECD6E330}"/>
              </a:ext>
            </a:extLst>
          </p:cNvPr>
          <p:cNvGrpSpPr/>
          <p:nvPr/>
        </p:nvGrpSpPr>
        <p:grpSpPr>
          <a:xfrm>
            <a:off x="856977" y="5603493"/>
            <a:ext cx="3514724" cy="492288"/>
            <a:chOff x="2925588" y="4536134"/>
            <a:chExt cx="2877198" cy="4922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0A7B8F-81AF-5C00-E2BC-AFD93171F2D1}"/>
                </a:ext>
              </a:extLst>
            </p:cNvPr>
            <p:cNvSpPr/>
            <p:nvPr/>
          </p:nvSpPr>
          <p:spPr>
            <a:xfrm>
              <a:off x="2925588" y="4536134"/>
              <a:ext cx="2877198" cy="4922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D574A73-8D3B-5F4B-83FF-59832AEEC38C}"/>
                    </a:ext>
                  </a:extLst>
                </p:cNvPr>
                <p:cNvSpPr/>
                <p:nvPr/>
              </p:nvSpPr>
              <p:spPr>
                <a:xfrm>
                  <a:off x="2925588" y="4598878"/>
                  <a:ext cx="2877198" cy="3766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1200"/>
                    </a:spcBef>
                    <a:spcAft>
                      <a:spcPts val="600"/>
                    </a:spcAft>
                  </a:pPr>
                  <a:r>
                    <a:rPr lang="en-US" dirty="0">
                      <a:solidFill>
                        <a:schemeClr val="tx2"/>
                      </a:solidFill>
                    </a:rPr>
                    <a:t>R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tx2"/>
                          </a:solidFill>
                        </a:rPr>
                        <m:t>𝜀</m:t>
                      </m:r>
                    </m:oMath>
                  </a14:m>
                  <a:r>
                    <a:rPr lang="en-US" dirty="0">
                      <a:solidFill>
                        <a:schemeClr val="tx2"/>
                      </a:solidFill>
                    </a:rPr>
                    <a:t>(v) :=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2"/>
                              </a:solidFill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tx2"/>
                              </a:solidFill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2"/>
                              </a:solidFill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2"/>
                              </a:solidFill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2"/>
                              </a:solidFill>
                            </a:rPr>
                            <m:t>)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Pr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𝜀</m:t>
                      </m:r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tx2"/>
                          </a:solidFill>
                        </a:rPr>
                        <m:t>𝜀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v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)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D574A73-8D3B-5F4B-83FF-59832AEEC3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5588" y="4598878"/>
                  <a:ext cx="2877198" cy="376642"/>
                </a:xfrm>
                <a:prstGeom prst="rect">
                  <a:avLst/>
                </a:prstGeom>
                <a:blipFill>
                  <a:blip r:embed="rId7"/>
                  <a:stretch>
                    <a:fillRect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B9F436-619A-9BB8-5C1F-97C014B6393F}"/>
              </a:ext>
            </a:extLst>
          </p:cNvPr>
          <p:cNvGrpSpPr/>
          <p:nvPr/>
        </p:nvGrpSpPr>
        <p:grpSpPr>
          <a:xfrm>
            <a:off x="856977" y="4980920"/>
            <a:ext cx="3514724" cy="492288"/>
            <a:chOff x="2925588" y="4536134"/>
            <a:chExt cx="2877198" cy="4922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49AA83D-DCD1-4FDF-9189-E2E76A2679A5}"/>
                </a:ext>
              </a:extLst>
            </p:cNvPr>
            <p:cNvSpPr/>
            <p:nvPr/>
          </p:nvSpPr>
          <p:spPr>
            <a:xfrm>
              <a:off x="2925588" y="4536134"/>
              <a:ext cx="2877198" cy="4922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19B31E9-69D4-4ACA-29F7-694CFA6DECAF}"/>
                    </a:ext>
                  </a:extLst>
                </p:cNvPr>
                <p:cNvSpPr/>
                <p:nvPr/>
              </p:nvSpPr>
              <p:spPr>
                <a:xfrm>
                  <a:off x="2925588" y="4598878"/>
                  <a:ext cx="2877198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1200"/>
                    </a:spcBef>
                    <a:spcAft>
                      <a:spcPts val="600"/>
                    </a:spcAft>
                  </a:pPr>
                  <a:r>
                    <a:rPr lang="en-US" dirty="0">
                      <a:solidFill>
                        <a:schemeClr val="tx2"/>
                      </a:solidFill>
                    </a:rPr>
                    <a:t>p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tx2"/>
                          </a:solidFill>
                        </a:rPr>
                        <m:t>𝜀</m:t>
                      </m:r>
                    </m:oMath>
                  </a14:m>
                  <a:r>
                    <a:rPr lang="en-US" dirty="0">
                      <a:solidFill>
                        <a:schemeClr val="tx2"/>
                      </a:solidFill>
                    </a:rPr>
                    <a:t>(v) := arg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max</m:t>
                          </m:r>
                          <m:r>
                            <m:rPr>
                              <m:sty m:val="p"/>
                            </m:rPr>
                            <a:rPr lang="en-US" b="0" i="0" baseline="-250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p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pPr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𝜀</m:t>
                      </m:r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19B31E9-69D4-4ACA-29F7-694CFA6DEC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5588" y="4598878"/>
                  <a:ext cx="2877198" cy="369332"/>
                </a:xfrm>
                <a:prstGeom prst="rect">
                  <a:avLst/>
                </a:prstGeom>
                <a:blipFill>
                  <a:blip r:embed="rId8"/>
                  <a:stretch>
                    <a:fillRect t="-3226" b="-2258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1337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04B77-E923-D3CB-8CF8-A1B977C97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D9B58-4A59-BF99-BBB9-937831F06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Tractable Semi-Personalized Pricing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66CF9C-F25E-EFB2-B963-95B3F687BFCC}"/>
                  </a:ext>
                </a:extLst>
              </p:cNvPr>
              <p:cNvSpPr txBox="1"/>
              <p:nvPr/>
            </p:nvSpPr>
            <p:spPr>
              <a:xfrm>
                <a:off x="628650" y="1645946"/>
                <a:ext cx="8013906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/>
                    </a:solidFill>
                  </a:rPr>
                  <a:t>The revenue function lets us study the optimal price as the expected valuations change but the error stays the same.</a:t>
                </a:r>
              </a:p>
              <a:p>
                <a:pPr marL="342900" indent="-342900">
                  <a:spcAft>
                    <a:spcPts val="600"/>
                  </a:spcAft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For </a:t>
                </a:r>
                <a:r>
                  <a:rPr lang="en-US" i="1" dirty="0">
                    <a:solidFill>
                      <a:schemeClr val="tx2"/>
                    </a:solidFill>
                  </a:rPr>
                  <a:t>any</a:t>
                </a:r>
                <a:r>
                  <a:rPr lang="en-US" dirty="0">
                    <a:solidFill>
                      <a:schemeClr val="tx2"/>
                    </a:solidFill>
                  </a:rPr>
                  <a:t> error distribution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chemeClr val="tx2"/>
                        </a:solidFill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:</a:t>
                </a:r>
              </a:p>
              <a:p>
                <a:pPr marL="800100" lvl="1" indent="-342900">
                  <a:spcAft>
                    <a:spcPts val="600"/>
                  </a:spcAft>
                  <a:buBlip>
                    <a:blip r:embed="rId3"/>
                  </a:buBlip>
                </a:pPr>
                <a:r>
                  <a:rPr lang="en-US" i="1" dirty="0">
                    <a:solidFill>
                      <a:schemeClr val="tx2"/>
                    </a:solidFill>
                  </a:rPr>
                  <a:t>Property 1:</a:t>
                </a:r>
                <a:r>
                  <a:rPr lang="en-US" dirty="0">
                    <a:solidFill>
                      <a:schemeClr val="tx2"/>
                    </a:solidFill>
                  </a:rPr>
                  <a:t> R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aseline="-25000" dirty="0">
                        <a:solidFill>
                          <a:schemeClr val="tx2"/>
                        </a:solidFill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(v) is monotone increasing and convex in v (folklore)</a:t>
                </a:r>
              </a:p>
              <a:p>
                <a:pPr marL="800100" lvl="1" indent="-342900">
                  <a:spcAft>
                    <a:spcPts val="600"/>
                  </a:spcAft>
                  <a:buBlip>
                    <a:blip r:embed="rId3"/>
                  </a:buBlip>
                </a:pPr>
                <a:r>
                  <a:rPr lang="en-US" i="1" dirty="0">
                    <a:solidFill>
                      <a:schemeClr val="tx2"/>
                    </a:solidFill>
                  </a:rPr>
                  <a:t>Property 2: </a:t>
                </a:r>
                <a:r>
                  <a:rPr lang="en-US" dirty="0">
                    <a:solidFill>
                      <a:schemeClr val="tx2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aseline="-25000" dirty="0">
                        <a:solidFill>
                          <a:schemeClr val="tx2"/>
                        </a:solidFill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(v) is 1-Lipschitz where differentiable.</a:t>
                </a:r>
              </a:p>
              <a:p>
                <a:pPr marL="800100" lvl="1" indent="-342900">
                  <a:spcAft>
                    <a:spcPts val="600"/>
                  </a:spcAft>
                  <a:buBlip>
                    <a:blip r:embed="rId3"/>
                  </a:buBlip>
                </a:pPr>
                <a:r>
                  <a:rPr lang="en-US" i="1" dirty="0">
                    <a:solidFill>
                      <a:schemeClr val="tx2"/>
                    </a:solidFill>
                  </a:rPr>
                  <a:t>Property 3: </a:t>
                </a:r>
                <a:r>
                  <a:rPr lang="en-US" dirty="0">
                    <a:solidFill>
                      <a:schemeClr val="tx2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aseline="-25000" dirty="0">
                        <a:solidFill>
                          <a:schemeClr val="tx2"/>
                        </a:solidFill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(v) is non-differentiable when p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aseline="-25000" dirty="0">
                        <a:solidFill>
                          <a:schemeClr val="tx2"/>
                        </a:solidFill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(v) is discontinuous</a:t>
                </a:r>
              </a:p>
              <a:p>
                <a:pPr marL="342900" indent="-342900">
                  <a:spcAft>
                    <a:spcPts val="600"/>
                  </a:spcAft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Optimal segmentation and pricing wants to group customers with similar revenue maximizing prices</a:t>
                </a:r>
              </a:p>
              <a:p>
                <a:pPr marL="800100" lvl="1" indent="-342900">
                  <a:spcAft>
                    <a:spcPts val="600"/>
                  </a:spcAft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Discontinuities in p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aseline="-25000" dirty="0">
                        <a:solidFill>
                          <a:schemeClr val="tx2"/>
                        </a:solidFill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(v) </a:t>
                </a:r>
                <a:r>
                  <a:rPr lang="en-US" dirty="0">
                    <a:solidFill>
                      <a:schemeClr val="tx2"/>
                    </a:solidFill>
                    <a:sym typeface="Wingdings" pitchFamily="2" charset="2"/>
                  </a:rPr>
                  <a:t></a:t>
                </a:r>
                <a:r>
                  <a:rPr lang="en-US" dirty="0">
                    <a:solidFill>
                      <a:srgbClr val="002060"/>
                    </a:solidFill>
                    <a:sym typeface="Wingdings" pitchFamily="2" charset="2"/>
                  </a:rPr>
                  <a:t> </a:t>
                </a:r>
                <a:r>
                  <a:rPr lang="en-US" dirty="0">
                    <a:solidFill>
                      <a:schemeClr val="tx2"/>
                    </a:solidFill>
                  </a:rPr>
                  <a:t>non-interval segments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066CF9C-F25E-EFB2-B963-95B3F687B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45946"/>
                <a:ext cx="8013906" cy="3108543"/>
              </a:xfrm>
              <a:prstGeom prst="rect">
                <a:avLst/>
              </a:prstGeom>
              <a:blipFill>
                <a:blip r:embed="rId4"/>
                <a:stretch>
                  <a:fillRect l="-791" t="-813" r="-949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193FEA28-55A4-C9D6-9DC1-28C0CCF30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2EB5F36-C66A-1B01-16F0-901AC1BCE041}"/>
              </a:ext>
            </a:extLst>
          </p:cNvPr>
          <p:cNvGrpSpPr/>
          <p:nvPr/>
        </p:nvGrpSpPr>
        <p:grpSpPr>
          <a:xfrm>
            <a:off x="5782321" y="4278479"/>
            <a:ext cx="2860234" cy="2435165"/>
            <a:chOff x="6949710" y="4624182"/>
            <a:chExt cx="1995133" cy="177267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7DCA276-C54D-08C6-5354-E8F6BF67808A}"/>
                </a:ext>
              </a:extLst>
            </p:cNvPr>
            <p:cNvGrpSpPr/>
            <p:nvPr/>
          </p:nvGrpSpPr>
          <p:grpSpPr>
            <a:xfrm>
              <a:off x="7032915" y="4624182"/>
              <a:ext cx="1911928" cy="1671496"/>
              <a:chOff x="7010400" y="4534083"/>
              <a:chExt cx="1911928" cy="1671496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AC65A03-14E8-3914-1A01-D0F611774A32}"/>
                  </a:ext>
                </a:extLst>
              </p:cNvPr>
              <p:cNvCxnSpPr/>
              <p:nvPr/>
            </p:nvCxnSpPr>
            <p:spPr>
              <a:xfrm>
                <a:off x="7439891" y="4534083"/>
                <a:ext cx="0" cy="1671496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2A71DF9-78AE-1C8F-4B50-741F195A35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10400" y="5952218"/>
                <a:ext cx="1911928" cy="0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9D46E2F-5587-6DCA-F18B-534C544F1D56}"/>
                    </a:ext>
                  </a:extLst>
                </p:cNvPr>
                <p:cNvSpPr/>
                <p:nvPr/>
              </p:nvSpPr>
              <p:spPr>
                <a:xfrm>
                  <a:off x="6949710" y="5179167"/>
                  <a:ext cx="74340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tx2"/>
                      </a:solidFill>
                    </a:rPr>
                    <a:t>p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tx2"/>
                          </a:solidFill>
                        </a:rPr>
                        <m:t>𝜀</m:t>
                      </m:r>
                    </m:oMath>
                  </a14:m>
                  <a:r>
                    <a:rPr lang="en-US" dirty="0">
                      <a:solidFill>
                        <a:schemeClr val="tx2"/>
                      </a:solidFill>
                    </a:rPr>
                    <a:t>(v)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9D46E2F-5587-6DCA-F18B-534C544F1D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49710" y="5179167"/>
                  <a:ext cx="743409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4706" t="-48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95735C1-1471-A07B-AA25-8A16A05AFBC6}"/>
                </a:ext>
              </a:extLst>
            </p:cNvPr>
            <p:cNvSpPr txBox="1"/>
            <p:nvPr/>
          </p:nvSpPr>
          <p:spPr>
            <a:xfrm>
              <a:off x="8097290" y="6027526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v</a:t>
              </a:r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8F4FF7-A6B6-8250-1733-07F6D6751B8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82992" y="5336974"/>
              <a:ext cx="461851" cy="465537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CF7334E-7416-19CF-210C-F95EAEC719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35863" y="5584625"/>
              <a:ext cx="524593" cy="209132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79BF18-EADB-0985-5CB7-0BF3476283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50375" y="5521934"/>
              <a:ext cx="485488" cy="371274"/>
            </a:xfrm>
            <a:prstGeom prst="line">
              <a:avLst/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E92D1CA-4173-C56F-27B0-7DA6254DAEAF}"/>
                </a:ext>
              </a:extLst>
            </p:cNvPr>
            <p:cNvCxnSpPr/>
            <p:nvPr/>
          </p:nvCxnSpPr>
          <p:spPr>
            <a:xfrm>
              <a:off x="7935863" y="5521934"/>
              <a:ext cx="0" cy="263077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C67F404-EE0A-98B6-1DF5-90F9797A722E}"/>
                </a:ext>
              </a:extLst>
            </p:cNvPr>
            <p:cNvCxnSpPr>
              <a:cxnSpLocks/>
            </p:cNvCxnSpPr>
            <p:nvPr/>
          </p:nvCxnSpPr>
          <p:spPr>
            <a:xfrm>
              <a:off x="8494055" y="5584625"/>
              <a:ext cx="0" cy="217886"/>
            </a:xfrm>
            <a:prstGeom prst="line">
              <a:avLst/>
            </a:prstGeom>
            <a:ln w="12700">
              <a:solidFill>
                <a:schemeClr val="tx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20A92C-A0C3-A091-B643-6C648EF5BA10}"/>
              </a:ext>
            </a:extLst>
          </p:cNvPr>
          <p:cNvGrpSpPr/>
          <p:nvPr/>
        </p:nvGrpSpPr>
        <p:grpSpPr>
          <a:xfrm>
            <a:off x="856977" y="5603493"/>
            <a:ext cx="3514724" cy="492288"/>
            <a:chOff x="2925588" y="4536134"/>
            <a:chExt cx="2877198" cy="4922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73B685-3500-F934-2F83-A5A0D0B485AD}"/>
                </a:ext>
              </a:extLst>
            </p:cNvPr>
            <p:cNvSpPr/>
            <p:nvPr/>
          </p:nvSpPr>
          <p:spPr>
            <a:xfrm>
              <a:off x="2925588" y="4536134"/>
              <a:ext cx="2877198" cy="4922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BB2207C2-9306-FF60-1F98-82848099599F}"/>
                    </a:ext>
                  </a:extLst>
                </p:cNvPr>
                <p:cNvSpPr/>
                <p:nvPr/>
              </p:nvSpPr>
              <p:spPr>
                <a:xfrm>
                  <a:off x="2925588" y="4598878"/>
                  <a:ext cx="2877198" cy="3766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1200"/>
                    </a:spcBef>
                    <a:spcAft>
                      <a:spcPts val="600"/>
                    </a:spcAft>
                  </a:pPr>
                  <a:r>
                    <a:rPr lang="en-US" dirty="0">
                      <a:solidFill>
                        <a:schemeClr val="tx2"/>
                      </a:solidFill>
                    </a:rPr>
                    <a:t>R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tx2"/>
                          </a:solidFill>
                        </a:rPr>
                        <m:t>𝜀</m:t>
                      </m:r>
                    </m:oMath>
                  </a14:m>
                  <a:r>
                    <a:rPr lang="en-US" dirty="0">
                      <a:solidFill>
                        <a:schemeClr val="tx2"/>
                      </a:solidFill>
                    </a:rPr>
                    <a:t>(v) =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2"/>
                              </a:solidFill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tx2"/>
                              </a:solidFill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2"/>
                              </a:solidFill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2"/>
                              </a:solidFill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2"/>
                              </a:solidFill>
                            </a:rPr>
                            <m:t>)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Pr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𝜀</m:t>
                      </m:r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tx2"/>
                          </a:solidFill>
                        </a:rPr>
                        <m:t>𝜀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v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)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91865313-4E19-C642-B213-942B26AC56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5588" y="4598878"/>
                  <a:ext cx="2877198" cy="376642"/>
                </a:xfrm>
                <a:prstGeom prst="rect">
                  <a:avLst/>
                </a:prstGeom>
                <a:blipFill>
                  <a:blip r:embed="rId7"/>
                  <a:stretch>
                    <a:fillRect l="-778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9B4852-5716-E38A-D339-30922F9A9BCE}"/>
              </a:ext>
            </a:extLst>
          </p:cNvPr>
          <p:cNvGrpSpPr/>
          <p:nvPr/>
        </p:nvGrpSpPr>
        <p:grpSpPr>
          <a:xfrm>
            <a:off x="856977" y="4980920"/>
            <a:ext cx="3514724" cy="709075"/>
            <a:chOff x="2925588" y="4536134"/>
            <a:chExt cx="2877198" cy="70907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320654A-6FD5-8C9F-765B-88451713E954}"/>
                </a:ext>
              </a:extLst>
            </p:cNvPr>
            <p:cNvSpPr/>
            <p:nvPr/>
          </p:nvSpPr>
          <p:spPr>
            <a:xfrm>
              <a:off x="2925588" y="4536134"/>
              <a:ext cx="2877198" cy="4922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ACE933A-05CD-CF65-2EB2-BB6B264B782F}"/>
                    </a:ext>
                  </a:extLst>
                </p:cNvPr>
                <p:cNvSpPr/>
                <p:nvPr/>
              </p:nvSpPr>
              <p:spPr>
                <a:xfrm>
                  <a:off x="2925588" y="4598878"/>
                  <a:ext cx="2877198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1200"/>
                    </a:spcBef>
                    <a:spcAft>
                      <a:spcPts val="600"/>
                    </a:spcAft>
                  </a:pPr>
                  <a:r>
                    <a:rPr lang="en-US" dirty="0">
                      <a:solidFill>
                        <a:schemeClr val="tx2"/>
                      </a:solidFill>
                    </a:rPr>
                    <a:t>p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tx2"/>
                          </a:solidFill>
                        </a:rPr>
                        <m:t>𝜀</m:t>
                      </m:r>
                    </m:oMath>
                  </a14:m>
                  <a:r>
                    <a:rPr lang="en-US" dirty="0">
                      <a:solidFill>
                        <a:schemeClr val="tx2"/>
                      </a:solidFill>
                    </a:rPr>
                    <a:t>(v) = arg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max</m:t>
                          </m:r>
                          <m:r>
                            <m:rPr>
                              <m:sty m:val="p"/>
                            </m:rPr>
                            <a:rPr lang="en-US" b="0" i="0" baseline="-250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p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pPr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𝜀</m:t>
                      </m:r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F19B31E9-69D4-4ACA-29F7-694CFA6DEC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5588" y="4598878"/>
                  <a:ext cx="2877198" cy="646331"/>
                </a:xfrm>
                <a:prstGeom prst="rect">
                  <a:avLst/>
                </a:prstGeom>
                <a:blipFill>
                  <a:blip r:embed="rId8"/>
                  <a:stretch>
                    <a:fillRect t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89891E-0AA4-EA83-4F39-8630AFA04453}"/>
              </a:ext>
            </a:extLst>
          </p:cNvPr>
          <p:cNvCxnSpPr>
            <a:cxnSpLocks/>
          </p:cNvCxnSpPr>
          <p:nvPr/>
        </p:nvCxnSpPr>
        <p:spPr>
          <a:xfrm>
            <a:off x="6517326" y="5748624"/>
            <a:ext cx="212523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DAD208D-CBDB-A760-6209-33E0B0C86A35}"/>
              </a:ext>
            </a:extLst>
          </p:cNvPr>
          <p:cNvCxnSpPr>
            <a:cxnSpLocks/>
          </p:cNvCxnSpPr>
          <p:nvPr/>
        </p:nvCxnSpPr>
        <p:spPr>
          <a:xfrm>
            <a:off x="6848077" y="5741511"/>
            <a:ext cx="0" cy="48509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7ACD64-5822-AD12-623F-8A847D92F37A}"/>
              </a:ext>
            </a:extLst>
          </p:cNvPr>
          <p:cNvCxnSpPr>
            <a:cxnSpLocks/>
          </p:cNvCxnSpPr>
          <p:nvPr/>
        </p:nvCxnSpPr>
        <p:spPr>
          <a:xfrm>
            <a:off x="7585258" y="5748624"/>
            <a:ext cx="0" cy="48509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80D8E3A-CDF5-73F1-8EAC-486EA8919C70}"/>
              </a:ext>
            </a:extLst>
          </p:cNvPr>
          <p:cNvCxnSpPr>
            <a:cxnSpLocks/>
          </p:cNvCxnSpPr>
          <p:nvPr/>
        </p:nvCxnSpPr>
        <p:spPr>
          <a:xfrm>
            <a:off x="8149138" y="5766760"/>
            <a:ext cx="0" cy="48509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4882EC-9995-E2DB-4A41-1E7D924205D6}"/>
              </a:ext>
            </a:extLst>
          </p:cNvPr>
          <p:cNvCxnSpPr>
            <a:cxnSpLocks/>
          </p:cNvCxnSpPr>
          <p:nvPr/>
        </p:nvCxnSpPr>
        <p:spPr>
          <a:xfrm>
            <a:off x="6469381" y="5597866"/>
            <a:ext cx="2125230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843B6D-CF9D-6B4E-48A1-D38FFD2CF9DD}"/>
              </a:ext>
            </a:extLst>
          </p:cNvPr>
          <p:cNvCxnSpPr>
            <a:cxnSpLocks/>
          </p:cNvCxnSpPr>
          <p:nvPr/>
        </p:nvCxnSpPr>
        <p:spPr>
          <a:xfrm>
            <a:off x="7080487" y="5597866"/>
            <a:ext cx="0" cy="635855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E841722-65AA-F835-2FEE-FA15D4B22303}"/>
              </a:ext>
            </a:extLst>
          </p:cNvPr>
          <p:cNvCxnSpPr>
            <a:cxnSpLocks/>
          </p:cNvCxnSpPr>
          <p:nvPr/>
        </p:nvCxnSpPr>
        <p:spPr>
          <a:xfrm>
            <a:off x="7943851" y="5616002"/>
            <a:ext cx="0" cy="635855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4BAFA5-725E-6179-35B3-5F547DBFABD8}"/>
              </a:ext>
            </a:extLst>
          </p:cNvPr>
          <p:cNvCxnSpPr>
            <a:cxnSpLocks/>
          </p:cNvCxnSpPr>
          <p:nvPr/>
        </p:nvCxnSpPr>
        <p:spPr>
          <a:xfrm>
            <a:off x="8315311" y="5590753"/>
            <a:ext cx="0" cy="635855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2683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Tractable Semi-Personalized Pricing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9F0EC7-EBE8-7D4B-A744-9DAEE22218F9}"/>
                  </a:ext>
                </a:extLst>
              </p:cNvPr>
              <p:cNvSpPr txBox="1"/>
              <p:nvPr/>
            </p:nvSpPr>
            <p:spPr>
              <a:xfrm>
                <a:off x="628650" y="1645946"/>
                <a:ext cx="8013906" cy="28315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/>
                    </a:solidFill>
                  </a:rPr>
                  <a:t>The revenue function lets us study the optimal price as the expected valuations change but the error stays the same.</a:t>
                </a:r>
              </a:p>
              <a:p>
                <a:pPr marL="342900" indent="-342900">
                  <a:spcAft>
                    <a:spcPts val="600"/>
                  </a:spcAft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For </a:t>
                </a:r>
                <a:r>
                  <a:rPr lang="en-US" i="1" dirty="0">
                    <a:solidFill>
                      <a:schemeClr val="tx2"/>
                    </a:solidFill>
                  </a:rPr>
                  <a:t>any</a:t>
                </a:r>
                <a:r>
                  <a:rPr lang="en-US" dirty="0">
                    <a:solidFill>
                      <a:schemeClr val="tx2"/>
                    </a:solidFill>
                  </a:rPr>
                  <a:t> error distribution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chemeClr val="tx2"/>
                        </a:solidFill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:</a:t>
                </a:r>
              </a:p>
              <a:p>
                <a:pPr marL="800100" lvl="1" indent="-342900">
                  <a:spcAft>
                    <a:spcPts val="600"/>
                  </a:spcAft>
                  <a:buBlip>
                    <a:blip r:embed="rId3"/>
                  </a:buBlip>
                </a:pPr>
                <a:r>
                  <a:rPr lang="en-US" i="1" dirty="0">
                    <a:solidFill>
                      <a:schemeClr val="tx2"/>
                    </a:solidFill>
                  </a:rPr>
                  <a:t>Property 1:</a:t>
                </a:r>
                <a:r>
                  <a:rPr lang="en-US" dirty="0">
                    <a:solidFill>
                      <a:schemeClr val="tx2"/>
                    </a:solidFill>
                  </a:rPr>
                  <a:t> R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aseline="-25000" dirty="0">
                        <a:solidFill>
                          <a:schemeClr val="tx2"/>
                        </a:solidFill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(v) is monotone increasing and convex in v (folklore)</a:t>
                </a:r>
              </a:p>
              <a:p>
                <a:pPr marL="800100" lvl="1" indent="-342900">
                  <a:spcAft>
                    <a:spcPts val="600"/>
                  </a:spcAft>
                  <a:buBlip>
                    <a:blip r:embed="rId3"/>
                  </a:buBlip>
                </a:pPr>
                <a:r>
                  <a:rPr lang="en-US" i="1" dirty="0">
                    <a:solidFill>
                      <a:schemeClr val="tx2"/>
                    </a:solidFill>
                  </a:rPr>
                  <a:t>Property 2: </a:t>
                </a:r>
                <a:r>
                  <a:rPr lang="en-US" dirty="0">
                    <a:solidFill>
                      <a:schemeClr val="tx2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aseline="-25000" dirty="0">
                        <a:solidFill>
                          <a:schemeClr val="tx2"/>
                        </a:solidFill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(v) is 1-Lipschitz where differentiable.</a:t>
                </a:r>
              </a:p>
              <a:p>
                <a:pPr marL="800100" lvl="1" indent="-342900">
                  <a:spcAft>
                    <a:spcPts val="600"/>
                  </a:spcAft>
                  <a:buBlip>
                    <a:blip r:embed="rId3"/>
                  </a:buBlip>
                </a:pPr>
                <a:r>
                  <a:rPr lang="en-US" i="1" dirty="0">
                    <a:solidFill>
                      <a:schemeClr val="tx2"/>
                    </a:solidFill>
                  </a:rPr>
                  <a:t>Property 3: </a:t>
                </a:r>
                <a:r>
                  <a:rPr lang="en-US" dirty="0">
                    <a:solidFill>
                      <a:schemeClr val="tx2"/>
                    </a:solidFill>
                  </a:rPr>
                  <a:t>R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aseline="-25000" dirty="0">
                        <a:solidFill>
                          <a:schemeClr val="tx2"/>
                        </a:solidFill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(v) is non-differentiable when p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aseline="-25000" dirty="0">
                        <a:solidFill>
                          <a:schemeClr val="tx2"/>
                        </a:solidFill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(v) is discontinuous</a:t>
                </a:r>
              </a:p>
              <a:p>
                <a:pPr marL="342900" indent="-342900">
                  <a:spcAft>
                    <a:spcPts val="600"/>
                  </a:spcAft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For log-concave error distributions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solidFill>
                          <a:schemeClr val="tx2"/>
                        </a:solidFill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:</a:t>
                </a:r>
              </a:p>
              <a:p>
                <a:pPr marL="800100" lvl="1" indent="-342900">
                  <a:spcAft>
                    <a:spcPts val="600"/>
                  </a:spcAft>
                  <a:buBlip>
                    <a:blip r:embed="rId3"/>
                  </a:buBlip>
                </a:pPr>
                <a:r>
                  <a:rPr lang="en-US" i="1" dirty="0">
                    <a:solidFill>
                      <a:schemeClr val="tx2"/>
                    </a:solidFill>
                  </a:rPr>
                  <a:t>Property 4: </a:t>
                </a:r>
                <a:r>
                  <a:rPr lang="en-US" dirty="0">
                    <a:solidFill>
                      <a:schemeClr val="tx2"/>
                    </a:solidFill>
                  </a:rPr>
                  <a:t>p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aseline="-25000" dirty="0">
                        <a:solidFill>
                          <a:schemeClr val="tx2"/>
                        </a:solidFill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(v) is increasing.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9F0EC7-EBE8-7D4B-A744-9DAEE2221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45946"/>
                <a:ext cx="8013906" cy="2831544"/>
              </a:xfrm>
              <a:prstGeom prst="rect">
                <a:avLst/>
              </a:prstGeom>
              <a:blipFill>
                <a:blip r:embed="rId4"/>
                <a:stretch>
                  <a:fillRect l="-791" t="-893" b="-26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Footer Placeholder 4">
            <a:extLst>
              <a:ext uri="{FF2B5EF4-FFF2-40B4-BE49-F238E27FC236}">
                <a16:creationId xmlns:a16="http://schemas.microsoft.com/office/drawing/2014/main" id="{AE2868C4-41F9-3542-9B92-F2F5B1E69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5C19DDE-9A47-7644-922E-CA2A2082324B}"/>
              </a:ext>
            </a:extLst>
          </p:cNvPr>
          <p:cNvGrpSpPr/>
          <p:nvPr/>
        </p:nvGrpSpPr>
        <p:grpSpPr>
          <a:xfrm>
            <a:off x="6746402" y="4717614"/>
            <a:ext cx="2787490" cy="1781392"/>
            <a:chOff x="4526755" y="4624182"/>
            <a:chExt cx="2787490" cy="178139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5802360-DDF8-5D4D-B3CC-57214F3F0C3C}"/>
                </a:ext>
              </a:extLst>
            </p:cNvPr>
            <p:cNvGrpSpPr/>
            <p:nvPr/>
          </p:nvGrpSpPr>
          <p:grpSpPr>
            <a:xfrm>
              <a:off x="4588328" y="4624182"/>
              <a:ext cx="2152777" cy="1781392"/>
              <a:chOff x="4588328" y="4624182"/>
              <a:chExt cx="2152777" cy="1781392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48E419D-2DDE-B94C-8881-F59BC2337352}"/>
                  </a:ext>
                </a:extLst>
              </p:cNvPr>
              <p:cNvGrpSpPr/>
              <p:nvPr/>
            </p:nvGrpSpPr>
            <p:grpSpPr>
              <a:xfrm>
                <a:off x="4829177" y="4624182"/>
                <a:ext cx="1911928" cy="1671496"/>
                <a:chOff x="4779818" y="4534083"/>
                <a:chExt cx="1911928" cy="1671496"/>
              </a:xfrm>
            </p:grpSpPr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84093117-81A1-CC45-B98A-F7C3CBBB64F6}"/>
                    </a:ext>
                  </a:extLst>
                </p:cNvPr>
                <p:cNvCxnSpPr/>
                <p:nvPr/>
              </p:nvCxnSpPr>
              <p:spPr>
                <a:xfrm>
                  <a:off x="5209309" y="4534083"/>
                  <a:ext cx="0" cy="1671496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626D6D84-3CFB-6E47-8A85-FEE4B4DF86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79818" y="5952218"/>
                  <a:ext cx="1911928" cy="0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58DA5517-87EC-524A-B9B5-EA335969228E}"/>
                      </a:ext>
                    </a:extLst>
                  </p:cNvPr>
                  <p:cNvSpPr/>
                  <p:nvPr/>
                </p:nvSpPr>
                <p:spPr>
                  <a:xfrm>
                    <a:off x="4588328" y="4978631"/>
                    <a:ext cx="75783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tx2"/>
                        </a:solidFill>
                      </a:rPr>
                      <a:t>R</a:t>
                    </a: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chemeClr val="tx2"/>
                            </a:solidFill>
                          </a:rPr>
                          <m:t>𝜀</m:t>
                        </m:r>
                      </m:oMath>
                    </a14:m>
                    <a:r>
                      <a:rPr lang="en-US" dirty="0">
                        <a:solidFill>
                          <a:schemeClr val="tx2"/>
                        </a:solidFill>
                      </a:rPr>
                      <a:t>(v)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58DA5517-87EC-524A-B9B5-EA335969228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8328" y="4978631"/>
                    <a:ext cx="757836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333" t="-6667" r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63B5DCC-81C5-814A-AA3E-544CA493E033}"/>
                  </a:ext>
                </a:extLst>
              </p:cNvPr>
              <p:cNvSpPr txBox="1"/>
              <p:nvPr/>
            </p:nvSpPr>
            <p:spPr>
              <a:xfrm>
                <a:off x="5807657" y="6036242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v</a:t>
                </a:r>
                <a:endParaRPr lang="en-US" dirty="0"/>
              </a:p>
            </p:txBody>
          </p:sp>
        </p:grp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BADE5F3A-23CA-464C-BCD0-8D84D2F48C33}"/>
                </a:ext>
              </a:extLst>
            </p:cNvPr>
            <p:cNvSpPr/>
            <p:nvPr/>
          </p:nvSpPr>
          <p:spPr>
            <a:xfrm rot="8365504">
              <a:off x="4526755" y="4808341"/>
              <a:ext cx="2787490" cy="661353"/>
            </a:xfrm>
            <a:prstGeom prst="arc">
              <a:avLst>
                <a:gd name="adj1" fmla="val 11825954"/>
                <a:gd name="adj2" fmla="val 20822877"/>
              </a:avLst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A974B7-526A-9641-9BC3-55744FC0DA21}"/>
              </a:ext>
            </a:extLst>
          </p:cNvPr>
          <p:cNvGrpSpPr/>
          <p:nvPr/>
        </p:nvGrpSpPr>
        <p:grpSpPr>
          <a:xfrm>
            <a:off x="4488992" y="4286494"/>
            <a:ext cx="2624579" cy="2170516"/>
            <a:chOff x="6804318" y="4193062"/>
            <a:chExt cx="2624579" cy="21705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FEE8477-CD7D-9F42-8965-FDA19DC884EE}"/>
                </a:ext>
              </a:extLst>
            </p:cNvPr>
            <p:cNvGrpSpPr/>
            <p:nvPr/>
          </p:nvGrpSpPr>
          <p:grpSpPr>
            <a:xfrm>
              <a:off x="6804318" y="4624182"/>
              <a:ext cx="2140525" cy="1739396"/>
              <a:chOff x="6804318" y="4624182"/>
              <a:chExt cx="2140525" cy="173939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4FC1A89-70F0-7B46-8192-CBE377892BC8}"/>
                  </a:ext>
                </a:extLst>
              </p:cNvPr>
              <p:cNvGrpSpPr/>
              <p:nvPr/>
            </p:nvGrpSpPr>
            <p:grpSpPr>
              <a:xfrm>
                <a:off x="7032915" y="4624182"/>
                <a:ext cx="1911928" cy="1671496"/>
                <a:chOff x="7010400" y="4534083"/>
                <a:chExt cx="1911928" cy="1671496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6A20A5A7-705A-0649-8C14-3A7FBE3680F5}"/>
                    </a:ext>
                  </a:extLst>
                </p:cNvPr>
                <p:cNvCxnSpPr/>
                <p:nvPr/>
              </p:nvCxnSpPr>
              <p:spPr>
                <a:xfrm>
                  <a:off x="7439891" y="4534083"/>
                  <a:ext cx="0" cy="1671496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6B175C4A-BB92-624A-81AA-203AD8EBAF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10400" y="5952218"/>
                  <a:ext cx="1911928" cy="0"/>
                </a:xfrm>
                <a:prstGeom prst="line">
                  <a:avLst/>
                </a:prstGeom>
                <a:ln w="254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448073A2-3EB8-E44F-91FC-E89F44A12E0D}"/>
                      </a:ext>
                    </a:extLst>
                  </p:cNvPr>
                  <p:cNvSpPr/>
                  <p:nvPr/>
                </p:nvSpPr>
                <p:spPr>
                  <a:xfrm>
                    <a:off x="6804318" y="4978631"/>
                    <a:ext cx="74340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dirty="0">
                        <a:solidFill>
                          <a:schemeClr val="tx2"/>
                        </a:solidFill>
                      </a:rPr>
                      <a:t>p</a:t>
                    </a: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chemeClr val="tx2"/>
                            </a:solidFill>
                          </a:rPr>
                          <m:t>𝜀</m:t>
                        </m:r>
                      </m:oMath>
                    </a14:m>
                    <a:r>
                      <a:rPr lang="en-US" dirty="0">
                        <a:solidFill>
                          <a:schemeClr val="tx2"/>
                        </a:solidFill>
                      </a:rPr>
                      <a:t>(v) 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448073A2-3EB8-E44F-91FC-E89F44A12E0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04318" y="4978631"/>
                    <a:ext cx="743409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6780" t="-6667" r="-6780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8919F4E-FDF9-9949-B985-AB0724283D58}"/>
                  </a:ext>
                </a:extLst>
              </p:cNvPr>
              <p:cNvSpPr txBox="1"/>
              <p:nvPr/>
            </p:nvSpPr>
            <p:spPr>
              <a:xfrm>
                <a:off x="8081344" y="5994246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v</a:t>
                </a:r>
                <a:endParaRPr lang="en-US" dirty="0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C1F11F2-2996-E04C-9BCF-12465E337E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629706" y="4988570"/>
                <a:ext cx="305198" cy="274018"/>
              </a:xfrm>
              <a:prstGeom prst="line">
                <a:avLst/>
              </a:prstGeom>
              <a:ln w="254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Arc 30">
              <a:extLst>
                <a:ext uri="{FF2B5EF4-FFF2-40B4-BE49-F238E27FC236}">
                  <a16:creationId xmlns:a16="http://schemas.microsoft.com/office/drawing/2014/main" id="{836D2E1C-E4A2-AB42-A130-6A3651D7D621}"/>
                </a:ext>
              </a:extLst>
            </p:cNvPr>
            <p:cNvSpPr/>
            <p:nvPr/>
          </p:nvSpPr>
          <p:spPr>
            <a:xfrm rot="8260031">
              <a:off x="6870081" y="4193062"/>
              <a:ext cx="2558816" cy="1290082"/>
            </a:xfrm>
            <a:prstGeom prst="arc">
              <a:avLst>
                <a:gd name="adj1" fmla="val 15793564"/>
                <a:gd name="adj2" fmla="val 20822877"/>
              </a:avLst>
            </a:prstGeom>
            <a:ln w="254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D617E0F-DE5E-B3F1-3683-3F5923EBA1C0}"/>
              </a:ext>
            </a:extLst>
          </p:cNvPr>
          <p:cNvGrpSpPr/>
          <p:nvPr/>
        </p:nvGrpSpPr>
        <p:grpSpPr>
          <a:xfrm>
            <a:off x="856977" y="5603493"/>
            <a:ext cx="3514724" cy="492288"/>
            <a:chOff x="2925588" y="4536134"/>
            <a:chExt cx="2877198" cy="49228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45770B0-FF93-9771-E26A-D9DF2FA88CEA}"/>
                </a:ext>
              </a:extLst>
            </p:cNvPr>
            <p:cNvSpPr/>
            <p:nvPr/>
          </p:nvSpPr>
          <p:spPr>
            <a:xfrm>
              <a:off x="2925588" y="4536134"/>
              <a:ext cx="2877198" cy="4922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3034AF24-1A01-4798-CDDA-06E686816EBE}"/>
                    </a:ext>
                  </a:extLst>
                </p:cNvPr>
                <p:cNvSpPr/>
                <p:nvPr/>
              </p:nvSpPr>
              <p:spPr>
                <a:xfrm>
                  <a:off x="2925588" y="4598878"/>
                  <a:ext cx="2877198" cy="3766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1200"/>
                    </a:spcBef>
                    <a:spcAft>
                      <a:spcPts val="600"/>
                    </a:spcAft>
                  </a:pPr>
                  <a:r>
                    <a:rPr lang="en-US" dirty="0">
                      <a:solidFill>
                        <a:schemeClr val="tx2"/>
                      </a:solidFill>
                    </a:rPr>
                    <a:t>R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tx2"/>
                          </a:solidFill>
                        </a:rPr>
                        <m:t>𝜀</m:t>
                      </m:r>
                    </m:oMath>
                  </a14:m>
                  <a:r>
                    <a:rPr lang="en-US" dirty="0">
                      <a:solidFill>
                        <a:schemeClr val="tx2"/>
                      </a:solidFill>
                    </a:rPr>
                    <a:t>(v) =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2"/>
                              </a:solidFill>
                            </a:rPr>
                            <m:t>p</m:t>
                          </m:r>
                          <m:r>
                            <m:rPr>
                              <m:nor/>
                            </m:rPr>
                            <a:rPr lang="en-US" baseline="-25000" dirty="0">
                              <a:solidFill>
                                <a:schemeClr val="tx2"/>
                              </a:solidFill>
                            </a:rPr>
                            <m:t>𝜀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2"/>
                              </a:solidFill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2"/>
                              </a:solidFill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tx2"/>
                              </a:solidFill>
                            </a:rPr>
                            <m:t>)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Pr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𝜀</m:t>
                      </m:r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p</m:t>
                      </m:r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tx2"/>
                          </a:solidFill>
                        </a:rPr>
                        <m:t>𝜀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v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)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91865313-4E19-C642-B213-942B26AC56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5588" y="4598878"/>
                  <a:ext cx="2877198" cy="376642"/>
                </a:xfrm>
                <a:prstGeom prst="rect">
                  <a:avLst/>
                </a:prstGeom>
                <a:blipFill>
                  <a:blip r:embed="rId7"/>
                  <a:stretch>
                    <a:fillRect l="-778" t="-6667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6DA007-C5E9-3916-693D-E75C950139CD}"/>
              </a:ext>
            </a:extLst>
          </p:cNvPr>
          <p:cNvGrpSpPr/>
          <p:nvPr/>
        </p:nvGrpSpPr>
        <p:grpSpPr>
          <a:xfrm>
            <a:off x="856977" y="4980920"/>
            <a:ext cx="3514724" cy="709075"/>
            <a:chOff x="2925588" y="4536134"/>
            <a:chExt cx="2877198" cy="70907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9B5952-369F-6DA9-B10A-A2904BF3B8BA}"/>
                </a:ext>
              </a:extLst>
            </p:cNvPr>
            <p:cNvSpPr/>
            <p:nvPr/>
          </p:nvSpPr>
          <p:spPr>
            <a:xfrm>
              <a:off x="2925588" y="4536134"/>
              <a:ext cx="2877198" cy="49228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734E645-CBEB-BFAE-08C5-A1AAACFB37A1}"/>
                    </a:ext>
                  </a:extLst>
                </p:cNvPr>
                <p:cNvSpPr/>
                <p:nvPr/>
              </p:nvSpPr>
              <p:spPr>
                <a:xfrm>
                  <a:off x="2925588" y="4598878"/>
                  <a:ext cx="2877198" cy="64633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ts val="1200"/>
                    </a:spcBef>
                    <a:spcAft>
                      <a:spcPts val="600"/>
                    </a:spcAft>
                  </a:pPr>
                  <a:r>
                    <a:rPr lang="en-US" dirty="0">
                      <a:solidFill>
                        <a:schemeClr val="tx2"/>
                      </a:solidFill>
                    </a:rPr>
                    <a:t>p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baseline="-25000" dirty="0">
                          <a:solidFill>
                            <a:schemeClr val="tx2"/>
                          </a:solidFill>
                        </a:rPr>
                        <m:t>𝜀</m:t>
                      </m:r>
                    </m:oMath>
                  </a14:m>
                  <a:r>
                    <a:rPr lang="en-US" dirty="0">
                      <a:solidFill>
                        <a:schemeClr val="tx2"/>
                      </a:solidFill>
                    </a:rPr>
                    <a:t>(v) = arg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max</m:t>
                          </m:r>
                          <m:r>
                            <m:rPr>
                              <m:sty m:val="p"/>
                            </m:rPr>
                            <a:rPr lang="en-US" b="0" i="0" baseline="-2500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p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pPr</m:t>
                          </m:r>
                          <m:r>
                            <a:rPr lang="en-US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𝑣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2"/>
                          </a:solidFill>
                        </a:rPr>
                        <m:t>𝜀</m:t>
                      </m:r>
                      <m:r>
                        <a:rPr lang="en-US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endParaRPr lang="en-US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734E645-CBEB-BFAE-08C5-A1AAACFB37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5588" y="4598878"/>
                  <a:ext cx="2877198" cy="646331"/>
                </a:xfrm>
                <a:prstGeom prst="rect">
                  <a:avLst/>
                </a:prstGeom>
                <a:blipFill>
                  <a:blip r:embed="rId8"/>
                  <a:stretch>
                    <a:fillRect t="-192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81024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2BF0666-D009-0767-A4A8-A3E5F8B3467D}"/>
              </a:ext>
            </a:extLst>
          </p:cNvPr>
          <p:cNvSpPr/>
          <p:nvPr/>
        </p:nvSpPr>
        <p:spPr>
          <a:xfrm>
            <a:off x="486696" y="1609990"/>
            <a:ext cx="8028654" cy="28650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A221622-F7B4-2935-161B-2FD48F29C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Tractable Semi-Personalized Pricing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0">
                <a:extLst>
                  <a:ext uri="{FF2B5EF4-FFF2-40B4-BE49-F238E27FC236}">
                    <a16:creationId xmlns:a16="http://schemas.microsoft.com/office/drawing/2014/main" id="{603FFA41-C324-383C-46F4-80B235E04E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5408" y="1838478"/>
                <a:ext cx="7632459" cy="252745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000" b="1" u="sng" dirty="0">
                    <a:solidFill>
                      <a:schemeClr val="tx1"/>
                    </a:solidFill>
                  </a:rPr>
                  <a:t>Theorem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[Log-Concave Error Simplifies Pricing].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000" dirty="0"/>
                  <a:t>For any valuation model V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000" dirty="0"/>
                  <a:t>(</a:t>
                </a:r>
                <a:r>
                  <a:rPr lang="en-US" sz="2000" b="1" dirty="0"/>
                  <a:t>X</a:t>
                </a:r>
                <a:r>
                  <a:rPr lang="en-US" sz="2000" dirty="0"/>
                  <a:t>) + 𝜀, and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000" dirty="0"/>
                  <a:t>(</a:t>
                </a:r>
                <a:r>
                  <a:rPr lang="en-US" sz="2000" b="1" dirty="0"/>
                  <a:t>X</a:t>
                </a:r>
                <a:r>
                  <a:rPr lang="en-US" sz="2000" dirty="0"/>
                  <a:t>) and 𝜀 are independent and finitely supported, and 𝜀 is 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log-concave</a:t>
                </a:r>
                <a:r>
                  <a:rPr lang="en-US" sz="2000" dirty="0"/>
                  <a:t>:</a:t>
                </a:r>
              </a:p>
              <a:p>
                <a:pPr marL="342900" indent="-342900">
                  <a:buBlip>
                    <a:blip r:embed="rId3"/>
                  </a:buBlip>
                </a:pPr>
                <a:r>
                  <a:rPr lang="en-US" sz="2000" dirty="0"/>
                  <a:t>The optimal segmentation is </a:t>
                </a:r>
                <a:r>
                  <a:rPr lang="en-US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interval</a:t>
                </a:r>
                <a:r>
                  <a:rPr lang="en-US" sz="2000" dirty="0"/>
                  <a:t>.</a:t>
                </a:r>
                <a:endParaRPr lang="en-US" sz="2000" i="1" dirty="0"/>
              </a:p>
              <a:p>
                <a:pPr marL="342900" indent="-342900">
                  <a:buBlip>
                    <a:blip r:embed="rId3"/>
                  </a:buBlip>
                </a:pPr>
                <a:r>
                  <a:rPr lang="en-US" sz="2000" dirty="0"/>
                  <a:t>Optimal k-level price discrimination policy can be computed in O(k n</a:t>
                </a:r>
                <a:r>
                  <a:rPr lang="en-US" sz="2000" baseline="30000" dirty="0"/>
                  <a:t>2</a:t>
                </a:r>
                <a:r>
                  <a:rPr lang="en-US" sz="2000" dirty="0"/>
                  <a:t>) time via dynamic programming.</a:t>
                </a:r>
              </a:p>
              <a:p>
                <a:pPr marL="342900" indent="-342900">
                  <a:buBlip>
                    <a:blip r:embed="rId3"/>
                  </a:buBlip>
                </a:pPr>
                <a:endParaRPr lang="en-US" sz="2000" dirty="0"/>
              </a:p>
            </p:txBody>
          </p:sp>
        </mc:Choice>
        <mc:Fallback xmlns="">
          <p:sp>
            <p:nvSpPr>
              <p:cNvPr id="22" name="Content Placeholder 10">
                <a:extLst>
                  <a:ext uri="{FF2B5EF4-FFF2-40B4-BE49-F238E27FC236}">
                    <a16:creationId xmlns:a16="http://schemas.microsoft.com/office/drawing/2014/main" id="{603FFA41-C324-383C-46F4-80B235E04E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408" y="1838478"/>
                <a:ext cx="7632459" cy="2527459"/>
              </a:xfrm>
              <a:blipFill>
                <a:blip r:embed="rId4"/>
                <a:stretch>
                  <a:fillRect l="-831" t="-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BED8E5-3CAC-2CBC-9A93-8B1709DFF00A}"/>
                  </a:ext>
                </a:extLst>
              </p:cNvPr>
              <p:cNvSpPr txBox="1"/>
              <p:nvPr/>
            </p:nvSpPr>
            <p:spPr>
              <a:xfrm>
                <a:off x="643398" y="4455485"/>
                <a:ext cx="8013906" cy="17389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1" dirty="0"/>
                  <a:t>Notes</a:t>
                </a:r>
              </a:p>
              <a:p>
                <a:pPr marL="342900" indent="-342900">
                  <a:spcAft>
                    <a:spcPts val="600"/>
                  </a:spcAft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Most common distributions are log-concave, for example Normal, Logistic, Exponential, Uniform etc.</a:t>
                </a:r>
              </a:p>
              <a:p>
                <a:pPr marL="342900" indent="-342900">
                  <a:spcAft>
                    <a:spcPts val="600"/>
                  </a:spcAft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This is tight, p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aseline="-25000" dirty="0">
                        <a:solidFill>
                          <a:schemeClr val="tx2"/>
                        </a:solidFill>
                      </a:rPr>
                      <m:t>𝜀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(v) is always increasing if and only if 𝜀 is log-concave</a:t>
                </a:r>
              </a:p>
              <a:p>
                <a:pPr marL="342900" indent="-342900"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Runtime can be improved to linear in n </a:t>
                </a:r>
                <a:r>
                  <a:rPr lang="en-US" baseline="30000" dirty="0">
                    <a:solidFill>
                      <a:schemeClr val="tx2"/>
                    </a:solidFill>
                  </a:rPr>
                  <a:t>[1] 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3BED8E5-3CAC-2CBC-9A93-8B1709DFF0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98" y="4455485"/>
                <a:ext cx="8013906" cy="1738938"/>
              </a:xfrm>
              <a:prstGeom prst="rect">
                <a:avLst/>
              </a:prstGeom>
              <a:blipFill>
                <a:blip r:embed="rId5"/>
                <a:stretch>
                  <a:fillRect l="-791" t="-1449" b="-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57F1B72-1D3D-28D2-6149-FBBCB3430C31}"/>
              </a:ext>
            </a:extLst>
          </p:cNvPr>
          <p:cNvSpPr txBox="1"/>
          <p:nvPr/>
        </p:nvSpPr>
        <p:spPr>
          <a:xfrm>
            <a:off x="0" y="6492903"/>
            <a:ext cx="9144000" cy="333617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>
              <a:lnSpc>
                <a:spcPts val="2099"/>
              </a:lnSpc>
              <a:spcAft>
                <a:spcPts val="900"/>
              </a:spcAft>
            </a:pPr>
            <a:r>
              <a:rPr lang="en-US" sz="1200" i="1" dirty="0">
                <a:solidFill>
                  <a:srgbClr val="8C1515"/>
                </a:solidFill>
                <a:ea typeface="Baskerville" panose="02020502070401020303" pitchFamily="18" charset="0"/>
              </a:rPr>
              <a:t>[1] Gronlund et al, 2017. </a:t>
            </a:r>
            <a:r>
              <a:rPr lang="en-US" sz="1200" i="0" dirty="0">
                <a:solidFill>
                  <a:srgbClr val="8C1515"/>
                </a:solidFill>
                <a:effectLst/>
              </a:rPr>
              <a:t>Fast Exact k-Means, k-Medians and Bregman Divergence Clustering in 1D</a:t>
            </a:r>
            <a:endParaRPr lang="en-US" sz="1200" i="1" dirty="0">
              <a:solidFill>
                <a:srgbClr val="8C1515"/>
              </a:solidFill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87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22AD1E4-772C-E799-582D-7F4B85FEDA76}"/>
              </a:ext>
            </a:extLst>
          </p:cNvPr>
          <p:cNvGrpSpPr/>
          <p:nvPr/>
        </p:nvGrpSpPr>
        <p:grpSpPr>
          <a:xfrm>
            <a:off x="3352673" y="3094879"/>
            <a:ext cx="3456385" cy="3096344"/>
            <a:chOff x="5076056" y="2924944"/>
            <a:chExt cx="3456385" cy="3096344"/>
          </a:xfrm>
        </p:grpSpPr>
        <p:pic>
          <p:nvPicPr>
            <p:cNvPr id="15" name="图片 8">
              <a:extLst>
                <a:ext uri="{FF2B5EF4-FFF2-40B4-BE49-F238E27FC236}">
                  <a16:creationId xmlns:a16="http://schemas.microsoft.com/office/drawing/2014/main" id="{A7B547B2-1B35-86D4-B396-FDD4F0EED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7" y="2924944"/>
              <a:ext cx="3456384" cy="3024336"/>
            </a:xfrm>
            <a:prstGeom prst="rect">
              <a:avLst/>
            </a:prstGeom>
          </p:spPr>
        </p:pic>
        <p:sp>
          <p:nvSpPr>
            <p:cNvPr id="16" name="椭圆 9">
              <a:extLst>
                <a:ext uri="{FF2B5EF4-FFF2-40B4-BE49-F238E27FC236}">
                  <a16:creationId xmlns:a16="http://schemas.microsoft.com/office/drawing/2014/main" id="{5061A88D-2FCC-83E7-DECD-F157A2350950}"/>
                </a:ext>
              </a:extLst>
            </p:cNvPr>
            <p:cNvSpPr/>
            <p:nvPr/>
          </p:nvSpPr>
          <p:spPr>
            <a:xfrm>
              <a:off x="5076056" y="3068960"/>
              <a:ext cx="792088" cy="36004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0">
              <a:extLst>
                <a:ext uri="{FF2B5EF4-FFF2-40B4-BE49-F238E27FC236}">
                  <a16:creationId xmlns:a16="http://schemas.microsoft.com/office/drawing/2014/main" id="{50A8B8EA-CBAD-F359-FB1B-4B12A2FB1E23}"/>
                </a:ext>
              </a:extLst>
            </p:cNvPr>
            <p:cNvSpPr/>
            <p:nvPr/>
          </p:nvSpPr>
          <p:spPr>
            <a:xfrm>
              <a:off x="6876256" y="3068960"/>
              <a:ext cx="792088" cy="36004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2">
              <a:extLst>
                <a:ext uri="{FF2B5EF4-FFF2-40B4-BE49-F238E27FC236}">
                  <a16:creationId xmlns:a16="http://schemas.microsoft.com/office/drawing/2014/main" id="{482493E9-F69A-363A-35B5-3A1C85EAF989}"/>
                </a:ext>
              </a:extLst>
            </p:cNvPr>
            <p:cNvSpPr/>
            <p:nvPr/>
          </p:nvSpPr>
          <p:spPr>
            <a:xfrm>
              <a:off x="5148064" y="5445224"/>
              <a:ext cx="1656184" cy="57606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4">
              <a:extLst>
                <a:ext uri="{FF2B5EF4-FFF2-40B4-BE49-F238E27FC236}">
                  <a16:creationId xmlns:a16="http://schemas.microsoft.com/office/drawing/2014/main" id="{60AC38FC-8534-8018-B56D-66DE9A9861F7}"/>
                </a:ext>
              </a:extLst>
            </p:cNvPr>
            <p:cNvSpPr/>
            <p:nvPr/>
          </p:nvSpPr>
          <p:spPr>
            <a:xfrm>
              <a:off x="6804248" y="5445224"/>
              <a:ext cx="1656184" cy="576064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0F402E3-6132-05F9-C917-74DE1423D12C}"/>
              </a:ext>
            </a:extLst>
          </p:cNvPr>
          <p:cNvSpPr txBox="1"/>
          <p:nvPr/>
        </p:nvSpPr>
        <p:spPr>
          <a:xfrm>
            <a:off x="651510" y="2779052"/>
            <a:ext cx="7863840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" altLang="zh-CN" sz="2000" dirty="0">
                <a:solidFill>
                  <a:schemeClr val="tx2"/>
                </a:solidFill>
              </a:rPr>
              <a:t>In many markets prices for goods are personalized </a:t>
            </a:r>
          </a:p>
          <a:p>
            <a:pPr marL="342900" indent="-342900">
              <a:buBlip>
                <a:blip r:embed="rId4"/>
              </a:buBlip>
            </a:pPr>
            <a:r>
              <a:rPr lang="en-US" dirty="0">
                <a:solidFill>
                  <a:schemeClr val="tx2"/>
                </a:solidFill>
              </a:rPr>
              <a:t>Airline ticket</a:t>
            </a:r>
          </a:p>
          <a:p>
            <a:pPr marL="342900" indent="-342900">
              <a:buBlip>
                <a:blip r:embed="rId4"/>
              </a:buBlip>
            </a:pPr>
            <a:r>
              <a:rPr lang="en-US" dirty="0">
                <a:solidFill>
                  <a:schemeClr val="tx2"/>
                </a:solidFill>
              </a:rPr>
              <a:t>Grocery (coupons)</a:t>
            </a:r>
          </a:p>
          <a:p>
            <a:pPr marL="342900" indent="-342900">
              <a:buBlip>
                <a:blip r:embed="rId4"/>
              </a:buBlip>
            </a:pPr>
            <a:r>
              <a:rPr lang="en-US" dirty="0">
                <a:solidFill>
                  <a:schemeClr val="tx2"/>
                </a:solidFill>
              </a:rPr>
              <a:t>Insurance markets</a:t>
            </a:r>
          </a:p>
          <a:p>
            <a:pPr marL="342900" indent="-342900">
              <a:buBlip>
                <a:blip r:embed="rId4"/>
              </a:buBlip>
            </a:pPr>
            <a:r>
              <a:rPr lang="en-US" dirty="0">
                <a:solidFill>
                  <a:schemeClr val="tx2"/>
                </a:solidFill>
              </a:rPr>
              <a:t>Loans</a:t>
            </a:r>
          </a:p>
          <a:p>
            <a:pPr marL="342900" indent="-342900">
              <a:buBlip>
                <a:blip r:embed="rId4"/>
              </a:buBlip>
            </a:pPr>
            <a:r>
              <a:rPr lang="en-US" dirty="0">
                <a:solidFill>
                  <a:schemeClr val="tx2"/>
                </a:solidFill>
              </a:rPr>
              <a:t>Software licenses</a:t>
            </a:r>
          </a:p>
          <a:p>
            <a:pPr marL="342900" indent="-342900">
              <a:buBlip>
                <a:blip r:embed="rId4"/>
              </a:buBlip>
            </a:pPr>
            <a:r>
              <a:rPr lang="en-US" dirty="0">
                <a:solidFill>
                  <a:schemeClr val="tx2"/>
                </a:solidFill>
              </a:rPr>
              <a:t>Movie theater tickets</a:t>
            </a:r>
          </a:p>
          <a:p>
            <a:pPr marL="342900" indent="-342900">
              <a:buBlip>
                <a:blip r:embed="rId4"/>
              </a:buBlip>
            </a:pPr>
            <a:r>
              <a:rPr lang="en-US" dirty="0">
                <a:solidFill>
                  <a:schemeClr val="tx2"/>
                </a:solidFill>
              </a:rPr>
              <a:t>Many more</a:t>
            </a:r>
          </a:p>
          <a:p>
            <a:pPr marL="342900" indent="-342900">
              <a:buBlip>
                <a:blip r:embed="rId4"/>
              </a:buBlip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4"/>
              </a:buBlip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Personalized Pricing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9F1EA58-7454-BD4F-900A-0468CFB0E0E4}"/>
              </a:ext>
            </a:extLst>
          </p:cNvPr>
          <p:cNvSpPr txBox="1"/>
          <p:nvPr/>
        </p:nvSpPr>
        <p:spPr>
          <a:xfrm>
            <a:off x="651510" y="1620812"/>
            <a:ext cx="786384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Personalized Pricing </a:t>
            </a:r>
            <a:r>
              <a:rPr lang="en" altLang="zh-CN" sz="2000" dirty="0">
                <a:solidFill>
                  <a:schemeClr val="tx2"/>
                </a:solidFill>
              </a:rPr>
              <a:t>is </a:t>
            </a:r>
            <a:r>
              <a:rPr lang="en-US" altLang="zh-CN" sz="2000" dirty="0">
                <a:solidFill>
                  <a:schemeClr val="tx2"/>
                </a:solidFill>
              </a:rPr>
              <a:t>when the price for a good is chosen based on consumer specific observables</a:t>
            </a:r>
            <a:r>
              <a:rPr lang="en" altLang="zh-CN" sz="2000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buBlip>
                <a:blip r:embed="rId4"/>
              </a:buBlip>
            </a:pPr>
            <a:r>
              <a:rPr lang="en-US" dirty="0">
                <a:solidFill>
                  <a:schemeClr val="tx2"/>
                </a:solidFill>
              </a:rPr>
              <a:t>Third Degree Price Discrimination, Surveillance Pricing</a:t>
            </a:r>
          </a:p>
          <a:p>
            <a:pPr marL="342900" indent="-342900">
              <a:buBlip>
                <a:blip r:embed="rId4"/>
              </a:buBlip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F673F94-A9A2-9945-9316-2A6A72F4A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  <p:pic>
        <p:nvPicPr>
          <p:cNvPr id="11" name="Picture 2" descr="i ♥ cvs: cvs coupon guide">
            <a:extLst>
              <a:ext uri="{FF2B5EF4-FFF2-40B4-BE49-F238E27FC236}">
                <a16:creationId xmlns:a16="http://schemas.microsoft.com/office/drawing/2014/main" id="{593E533C-A1E9-7926-EC71-1B6AA512C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860" y="3279645"/>
            <a:ext cx="3140973" cy="1781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igital Price Tags - Most reliable Electronic Shelf Label System in the  world | Pricer">
            <a:extLst>
              <a:ext uri="{FF2B5EF4-FFF2-40B4-BE49-F238E27FC236}">
                <a16:creationId xmlns:a16="http://schemas.microsoft.com/office/drawing/2014/main" id="{67527AC9-9A57-4FCF-58C5-DF5B79DC8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315" y="3566895"/>
            <a:ext cx="3160688" cy="237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5">
            <a:extLst>
              <a:ext uri="{FF2B5EF4-FFF2-40B4-BE49-F238E27FC236}">
                <a16:creationId xmlns:a16="http://schemas.microsoft.com/office/drawing/2014/main" id="{516B03AC-1A61-08FB-39FB-D3CEF0F145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090" y="3797188"/>
            <a:ext cx="1728000" cy="2880000"/>
          </a:xfrm>
          <a:prstGeom prst="rect">
            <a:avLst/>
          </a:prstGeom>
        </p:spPr>
      </p:pic>
      <p:pic>
        <p:nvPicPr>
          <p:cNvPr id="12" name="Picture 4" descr="Ticket Prices, Lux Cinema Banff">
            <a:extLst>
              <a:ext uri="{FF2B5EF4-FFF2-40B4-BE49-F238E27FC236}">
                <a16:creationId xmlns:a16="http://schemas.microsoft.com/office/drawing/2014/main" id="{455D15D7-43AA-F19B-16B6-656232BB6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680" y="4681658"/>
            <a:ext cx="3689666" cy="2075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41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54B87-B3B7-363C-C8A9-41160C977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AD4C9-14E3-8DDB-8517-979F7E147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E41DC-4B57-9263-6FD8-710B1B29FA0F}"/>
              </a:ext>
            </a:extLst>
          </p:cNvPr>
          <p:cNvSpPr/>
          <p:nvPr/>
        </p:nvSpPr>
        <p:spPr>
          <a:xfrm>
            <a:off x="476885" y="1597795"/>
            <a:ext cx="8293042" cy="2969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339D00-A8CF-1336-C7C5-504CEBEF7D70}"/>
                  </a:ext>
                </a:extLst>
              </p:cNvPr>
              <p:cNvSpPr txBox="1"/>
              <p:nvPr/>
            </p:nvSpPr>
            <p:spPr>
              <a:xfrm>
                <a:off x="628648" y="1687815"/>
                <a:ext cx="7863840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tx2"/>
                    </a:solidFill>
                  </a:rPr>
                  <a:t>Market of customers with associated features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000" dirty="0">
                    <a:solidFill>
                      <a:schemeClr val="tx2"/>
                    </a:solidFill>
                  </a:rPr>
                  <a:t> ϵ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 X </a:t>
                </a:r>
                <a:r>
                  <a:rPr lang="en-US" sz="2000" dirty="0">
                    <a:solidFill>
                      <a:schemeClr val="tx2"/>
                    </a:solidFill>
                  </a:rPr>
                  <a:t>supported on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Ω, </a:t>
                </a:r>
              </a:p>
              <a:p>
                <a:pPr algn="ctr">
                  <a:spcBef>
                    <a:spcPts val="1200"/>
                  </a:spcBef>
                </a:pPr>
                <a:r>
                  <a:rPr lang="en-US" sz="2400" dirty="0">
                    <a:solidFill>
                      <a:schemeClr val="tx2"/>
                    </a:solidFill>
                  </a:rPr>
                  <a:t>V|(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X = x</a:t>
                </a:r>
                <a:r>
                  <a:rPr lang="en-US" sz="2400" dirty="0">
                    <a:solidFill>
                      <a:schemeClr val="tx2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(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400" dirty="0">
                    <a:solidFill>
                      <a:schemeClr val="tx2"/>
                    </a:solidFill>
                  </a:rPr>
                  <a:t>) + 𝜀, 𝜀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⫫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(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400" dirty="0">
                    <a:solidFill>
                      <a:schemeClr val="tx2"/>
                    </a:solidFill>
                  </a:rPr>
                  <a:t>)</a:t>
                </a: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9339D00-A8CF-1336-C7C5-504CEBEF7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1687815"/>
                <a:ext cx="7863840" cy="1446550"/>
              </a:xfrm>
              <a:prstGeom prst="rect">
                <a:avLst/>
              </a:prstGeom>
              <a:blipFill>
                <a:blip r:embed="rId3"/>
                <a:stretch>
                  <a:fillRect l="-806" t="-1739" r="-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15C287-645D-2984-99FE-DF233155B8A8}"/>
                  </a:ext>
                </a:extLst>
              </p:cNvPr>
              <p:cNvSpPr txBox="1"/>
              <p:nvPr/>
            </p:nvSpPr>
            <p:spPr>
              <a:xfrm>
                <a:off x="628648" y="2688089"/>
                <a:ext cx="8038467" cy="1554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1" dirty="0"/>
                  <a:t>k-Level Price Discrimination (</a:t>
                </a:r>
                <a:r>
                  <a:rPr lang="en-US" sz="2000" b="1" dirty="0" err="1"/>
                  <a:t>kXP</a:t>
                </a:r>
                <a:r>
                  <a:rPr lang="en-US" sz="2000" b="1" dirty="0"/>
                  <a:t>)</a:t>
                </a:r>
              </a:p>
              <a:p>
                <a:pPr marL="342900" indent="-342900">
                  <a:spcAft>
                    <a:spcPts val="600"/>
                  </a:spcAft>
                  <a:buBlip>
                    <a:blip r:embed="rId4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Divide feature-space into k segments S</a:t>
                </a:r>
                <a:r>
                  <a:rPr lang="en-US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dirty="0">
                    <a:solidFill>
                      <a:schemeClr val="tx2"/>
                    </a:solidFill>
                  </a:rPr>
                  <a:t> ⊆</a:t>
                </a:r>
                <a:r>
                  <a:rPr lang="en-US" b="1" dirty="0">
                    <a:solidFill>
                      <a:schemeClr val="tx2"/>
                    </a:solidFill>
                  </a:rPr>
                  <a:t> Ω,</a:t>
                </a:r>
                <a:r>
                  <a:rPr lang="en-US" dirty="0">
                    <a:solidFill>
                      <a:schemeClr val="tx2"/>
                    </a:solidFill>
                  </a:rPr>
                  <a:t> with price per segment p(S</a:t>
                </a:r>
                <a:r>
                  <a:rPr lang="en-US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dirty="0">
                    <a:solidFill>
                      <a:schemeClr val="tx2"/>
                    </a:solidFill>
                  </a:rPr>
                  <a:t>).</a:t>
                </a:r>
              </a:p>
              <a:p>
                <a:pPr marL="342900" indent="-342900">
                  <a:spcAft>
                    <a:spcPts val="600"/>
                  </a:spcAft>
                  <a:buBlip>
                    <a:blip r:embed="rId4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For each customer, observe </a:t>
                </a:r>
                <a:r>
                  <a:rPr lang="en-US" i="1" dirty="0">
                    <a:solidFill>
                      <a:schemeClr val="tx2"/>
                    </a:solidFill>
                  </a:rPr>
                  <a:t>feature</a:t>
                </a:r>
                <a:r>
                  <a:rPr lang="en-US" dirty="0">
                    <a:solidFill>
                      <a:schemeClr val="tx2"/>
                    </a:solidFill>
                  </a:rPr>
                  <a:t> </a:t>
                </a:r>
                <a:r>
                  <a:rPr lang="en-US" b="1" dirty="0">
                    <a:solidFill>
                      <a:schemeClr val="tx2"/>
                    </a:solidFill>
                  </a:rPr>
                  <a:t>x</a:t>
                </a:r>
                <a:r>
                  <a:rPr lang="en-US" dirty="0">
                    <a:solidFill>
                      <a:schemeClr val="tx2"/>
                    </a:solidFill>
                  </a:rPr>
                  <a:t> and offer segment price.</a:t>
                </a:r>
                <a:endParaRPr lang="en-US" baseline="-25000" dirty="0">
                  <a:solidFill>
                    <a:schemeClr val="tx2"/>
                  </a:solidFill>
                </a:endParaRPr>
              </a:p>
              <a:p>
                <a:pPr algn="ctr"/>
                <a:r>
                  <a:rPr lang="en-US" sz="2200" dirty="0" err="1">
                    <a:solidFill>
                      <a:schemeClr val="tx2"/>
                    </a:solidFill>
                  </a:rPr>
                  <a:t>R</a:t>
                </a:r>
                <a:r>
                  <a:rPr lang="en-US" sz="2200" baseline="-25000" dirty="0" err="1">
                    <a:solidFill>
                      <a:schemeClr val="tx2"/>
                    </a:solidFill>
                  </a:rPr>
                  <a:t>kXP</a:t>
                </a:r>
                <a:r>
                  <a:rPr lang="en-US" sz="2200" dirty="0">
                    <a:solidFill>
                      <a:schemeClr val="tx2"/>
                    </a:solidFill>
                  </a:rPr>
                  <a:t> = max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20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</m:oMath>
                </a14:m>
                <a:r>
                  <a:rPr lang="en-US" sz="2200" dirty="0">
                    <a:solidFill>
                      <a:schemeClr val="tx2"/>
                    </a:solidFill>
                  </a:rPr>
                  <a:t>S</a:t>
                </a:r>
                <a:r>
                  <a:rPr lang="en-US" sz="22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200" dirty="0">
                    <a:solidFill>
                      <a:schemeClr val="tx2"/>
                    </a:solidFill>
                  </a:rPr>
                  <a:t>) Pr(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200" dirty="0">
                    <a:solidFill>
                      <a:schemeClr val="tx2"/>
                    </a:solidFill>
                  </a:rPr>
                  <a:t>(</a:t>
                </a:r>
                <a:r>
                  <a:rPr lang="en-US" sz="22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200" dirty="0">
                    <a:solidFill>
                      <a:schemeClr val="tx2"/>
                    </a:solidFill>
                  </a:rPr>
                  <a:t>) + 𝜀 ≥ p(S</a:t>
                </a:r>
                <a:r>
                  <a:rPr lang="en-US" sz="22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200" dirty="0">
                    <a:solidFill>
                      <a:schemeClr val="tx2"/>
                    </a:solidFill>
                  </a:rPr>
                  <a:t>)</a:t>
                </a:r>
                <a:r>
                  <a:rPr lang="en-US" sz="2400" dirty="0">
                    <a:solidFill>
                      <a:schemeClr val="tx2"/>
                    </a:solidFill>
                  </a:rPr>
                  <a:t>|</a:t>
                </a:r>
                <a:r>
                  <a:rPr lang="en-US" sz="2200" b="1" dirty="0">
                    <a:solidFill>
                      <a:schemeClr val="tx2"/>
                    </a:solidFill>
                  </a:rPr>
                  <a:t>X </a:t>
                </a:r>
                <a:r>
                  <a:rPr lang="en-US" sz="2200" dirty="0">
                    <a:solidFill>
                      <a:schemeClr val="tx2"/>
                    </a:solidFill>
                  </a:rPr>
                  <a:t>ϵ</a:t>
                </a:r>
                <a:r>
                  <a:rPr lang="en-US" sz="2200" b="1" dirty="0">
                    <a:solidFill>
                      <a:schemeClr val="tx2"/>
                    </a:solidFill>
                  </a:rPr>
                  <a:t> </a:t>
                </a:r>
                <a:r>
                  <a:rPr lang="en-US" sz="2200" dirty="0">
                    <a:solidFill>
                      <a:schemeClr val="tx2"/>
                    </a:solidFill>
                  </a:rPr>
                  <a:t>S</a:t>
                </a:r>
                <a:r>
                  <a:rPr lang="en-US" sz="22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200" dirty="0">
                    <a:solidFill>
                      <a:schemeClr val="tx2"/>
                    </a:solidFill>
                  </a:rPr>
                  <a:t>) Pr(</a:t>
                </a:r>
                <a:r>
                  <a:rPr lang="en-US" sz="2200" b="1" dirty="0">
                    <a:solidFill>
                      <a:schemeClr val="tx2"/>
                    </a:solidFill>
                  </a:rPr>
                  <a:t>X </a:t>
                </a:r>
                <a:r>
                  <a:rPr lang="en-US" sz="2200" dirty="0">
                    <a:solidFill>
                      <a:schemeClr val="tx2"/>
                    </a:solidFill>
                  </a:rPr>
                  <a:t>ϵ S</a:t>
                </a:r>
                <a:r>
                  <a:rPr lang="en-US" sz="2200" baseline="-25000" dirty="0">
                    <a:solidFill>
                      <a:schemeClr val="tx2"/>
                    </a:solidFill>
                  </a:rPr>
                  <a:t>i</a:t>
                </a:r>
                <a:r>
                  <a:rPr lang="en-US" sz="2200" dirty="0">
                    <a:solidFill>
                      <a:schemeClr val="tx2"/>
                    </a:solidFill>
                  </a:rPr>
                  <a:t>)</a:t>
                </a:r>
                <a:endParaRPr lang="en-US" sz="2200" baseline="-25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15C287-645D-2984-99FE-DF233155B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8" y="2688089"/>
                <a:ext cx="8038467" cy="1554272"/>
              </a:xfrm>
              <a:prstGeom prst="rect">
                <a:avLst/>
              </a:prstGeom>
              <a:blipFill>
                <a:blip r:embed="rId5"/>
                <a:stretch>
                  <a:fillRect l="-789" t="-2419" b="-50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3960EDC2-177C-84A6-4664-D0F003C877FF}"/>
              </a:ext>
            </a:extLst>
          </p:cNvPr>
          <p:cNvSpPr txBox="1"/>
          <p:nvPr/>
        </p:nvSpPr>
        <p:spPr>
          <a:xfrm>
            <a:off x="2036704" y="412720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{S</a:t>
            </a:r>
            <a:r>
              <a:rPr lang="en-US" sz="1400" baseline="-25000" dirty="0">
                <a:solidFill>
                  <a:schemeClr val="tx2"/>
                </a:solidFill>
              </a:rPr>
              <a:t>i</a:t>
            </a:r>
            <a:r>
              <a:rPr lang="en-US" sz="1400" dirty="0">
                <a:solidFill>
                  <a:schemeClr val="tx2"/>
                </a:solidFill>
              </a:rPr>
              <a:t>, p(S</a:t>
            </a:r>
            <a:r>
              <a:rPr lang="en-US" sz="1400" baseline="-25000" dirty="0">
                <a:solidFill>
                  <a:schemeClr val="tx2"/>
                </a:solidFill>
              </a:rPr>
              <a:t>i</a:t>
            </a:r>
            <a:r>
              <a:rPr lang="en-US" sz="1400" dirty="0">
                <a:solidFill>
                  <a:schemeClr val="tx2"/>
                </a:solidFill>
              </a:rPr>
              <a:t>)}</a:t>
            </a: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047046-C5AB-60A5-9F38-D5ABACE22242}"/>
              </a:ext>
            </a:extLst>
          </p:cNvPr>
          <p:cNvSpPr txBox="1"/>
          <p:nvPr/>
        </p:nvSpPr>
        <p:spPr>
          <a:xfrm>
            <a:off x="476885" y="4657061"/>
            <a:ext cx="8190229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This is NP-Hard for general error, even when independent of features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This is easy to solve when the error is log-concave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This includes when valuations are predicted according to linear regression with normal error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Problem is well structured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7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650CD21-8731-4344-9437-18ED34F1BA30}"/>
              </a:ext>
            </a:extLst>
          </p:cNvPr>
          <p:cNvSpPr/>
          <p:nvPr/>
        </p:nvSpPr>
        <p:spPr>
          <a:xfrm>
            <a:off x="486696" y="1690689"/>
            <a:ext cx="8028654" cy="1978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As the Level Varies in</a:t>
            </a:r>
            <a:br>
              <a:rPr lang="en-US" sz="3600" dirty="0"/>
            </a:br>
            <a:r>
              <a:rPr lang="en-US" sz="3600" dirty="0"/>
              <a:t>Semi-Personalized Pricing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0">
                <a:extLst>
                  <a:ext uri="{FF2B5EF4-FFF2-40B4-BE49-F238E27FC236}">
                    <a16:creationId xmlns:a16="http://schemas.microsoft.com/office/drawing/2014/main" id="{C99561DE-9AF1-4988-BE70-2BEBDF136B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274" y="1851681"/>
                <a:ext cx="7961896" cy="161109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000" b="1" u="sng" dirty="0">
                    <a:solidFill>
                      <a:schemeClr val="tx1"/>
                    </a:solidFill>
                  </a:rPr>
                  <a:t>Theorem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[Revenue Loss is Bounded].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000" dirty="0"/>
                  <a:t>For any valuation model V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000" dirty="0"/>
                  <a:t>(</a:t>
                </a:r>
                <a:r>
                  <a:rPr lang="en-US" sz="2000" b="1" dirty="0"/>
                  <a:t>X</a:t>
                </a:r>
                <a:r>
                  <a:rPr lang="en-US" sz="2000" dirty="0"/>
                  <a:t>) + 𝜀,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L ≤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000" dirty="0"/>
                  <a:t>(</a:t>
                </a:r>
                <a:r>
                  <a:rPr lang="en-US" sz="2000" b="1" dirty="0"/>
                  <a:t>X</a:t>
                </a:r>
                <a:r>
                  <a:rPr lang="en-US" sz="2000" dirty="0"/>
                  <a:t>) ≤ U and 𝜀 </a:t>
                </a:r>
                <a:r>
                  <a:rPr lang="en-US" sz="2000" b="1" dirty="0"/>
                  <a:t>⫫ X</a:t>
                </a:r>
                <a:r>
                  <a:rPr lang="en-US" sz="2000" dirty="0"/>
                  <a:t>: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en-US" sz="2000" dirty="0"/>
                  <a:t>E[R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aseline="-25000" dirty="0"/>
                      <m:t>𝜀</m:t>
                    </m:r>
                  </m:oMath>
                </a14:m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000" dirty="0"/>
                  <a:t>(</a:t>
                </a:r>
                <a:r>
                  <a:rPr lang="en-US" sz="2000" b="1" dirty="0"/>
                  <a:t>X</a:t>
                </a:r>
                <a:r>
                  <a:rPr lang="en-US" sz="2000" dirty="0"/>
                  <a:t>))]</a:t>
                </a:r>
                <a:r>
                  <a:rPr lang="en-US" sz="2000" baseline="-25000" dirty="0"/>
                  <a:t>  </a:t>
                </a:r>
                <a:r>
                  <a:rPr lang="en-US" sz="2000" dirty="0"/>
                  <a:t>–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kXP</a:t>
                </a:r>
                <a:r>
                  <a:rPr lang="en-US" sz="2000" dirty="0"/>
                  <a:t> ≤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3" name="Content Placeholder 10">
                <a:extLst>
                  <a:ext uri="{FF2B5EF4-FFF2-40B4-BE49-F238E27FC236}">
                    <a16:creationId xmlns:a16="http://schemas.microsoft.com/office/drawing/2014/main" id="{C99561DE-9AF1-4988-BE70-2BEBDF136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274" y="1851681"/>
                <a:ext cx="7961896" cy="1611094"/>
              </a:xfrm>
              <a:blipFill>
                <a:blip r:embed="rId3"/>
                <a:stretch>
                  <a:fillRect l="-636" t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B5EDE6-336E-E142-B6A5-1C4BF13B4285}"/>
                  </a:ext>
                </a:extLst>
              </p:cNvPr>
              <p:cNvSpPr txBox="1"/>
              <p:nvPr/>
            </p:nvSpPr>
            <p:spPr>
              <a:xfrm>
                <a:off x="628650" y="4994593"/>
                <a:ext cx="8013906" cy="1708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endParaRPr lang="en-US" dirty="0">
                  <a:solidFill>
                    <a:schemeClr val="tx2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Blip>
                    <a:blip r:embed="rId4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This loss decays in k quickly. </a:t>
                </a:r>
              </a:p>
              <a:p>
                <a:pPr marL="342900" indent="-342900">
                  <a:spcAft>
                    <a:spcPts val="600"/>
                  </a:spcAft>
                  <a:buBlip>
                    <a:blip r:embed="rId4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Both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constant and rate O(1/k) are best possible</a:t>
                </a:r>
              </a:p>
              <a:p>
                <a:pPr marL="342900" indent="-342900">
                  <a:spcAft>
                    <a:spcPts val="600"/>
                  </a:spcAft>
                  <a:buBlip>
                    <a:blip r:embed="rId4"/>
                  </a:buBlip>
                </a:pPr>
                <a:endParaRPr lang="en-US" i="1" dirty="0">
                  <a:solidFill>
                    <a:schemeClr val="tx2"/>
                  </a:solidFill>
                </a:endParaRPr>
              </a:p>
              <a:p>
                <a:pPr marL="342900" indent="-342900">
                  <a:buBlip>
                    <a:blip r:embed="rId4"/>
                  </a:buBlip>
                </a:pP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7B5EDE6-336E-E142-B6A5-1C4BF13B4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994593"/>
                <a:ext cx="8013906" cy="1708160"/>
              </a:xfrm>
              <a:prstGeom prst="rect">
                <a:avLst/>
              </a:prstGeom>
              <a:blipFill>
                <a:blip r:embed="rId5"/>
                <a:stretch>
                  <a:fillRect l="-633" t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A456B35C-C84E-844C-9EB8-D50FBE4ED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84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EE1A62-0130-0725-6491-1180E5A00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0B5DBBAA-4898-BD6C-698B-E4FFBBC66813}"/>
              </a:ext>
            </a:extLst>
          </p:cNvPr>
          <p:cNvSpPr/>
          <p:nvPr/>
        </p:nvSpPr>
        <p:spPr>
          <a:xfrm>
            <a:off x="486696" y="1690689"/>
            <a:ext cx="8028654" cy="19783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906E4-D0C6-E8C6-F07B-073F3327B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As the Level Varies in</a:t>
            </a:r>
            <a:br>
              <a:rPr lang="en-US" sz="3600" dirty="0"/>
            </a:br>
            <a:r>
              <a:rPr lang="en-US" sz="3600" dirty="0"/>
              <a:t>Semi-Personalized Pricing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0">
                <a:extLst>
                  <a:ext uri="{FF2B5EF4-FFF2-40B4-BE49-F238E27FC236}">
                    <a16:creationId xmlns:a16="http://schemas.microsoft.com/office/drawing/2014/main" id="{3BAA1969-A6A0-3F02-3F10-8EE5682D66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1274" y="1851681"/>
                <a:ext cx="7961896" cy="1611094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000" b="1" u="sng" dirty="0">
                    <a:solidFill>
                      <a:schemeClr val="tx1"/>
                    </a:solidFill>
                  </a:rPr>
                  <a:t>Theorem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[Revenue Loss is Bounded].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000" dirty="0"/>
                  <a:t>For any valuation model V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000" dirty="0"/>
                  <a:t>(</a:t>
                </a:r>
                <a:r>
                  <a:rPr lang="en-US" sz="2000" b="1" dirty="0"/>
                  <a:t>X</a:t>
                </a:r>
                <a:r>
                  <a:rPr lang="en-US" sz="2000" dirty="0"/>
                  <a:t>) + 𝜀, </a:t>
                </a:r>
                <a:r>
                  <a:rPr lang="en-US" sz="2000" dirty="0" err="1"/>
                  <a:t>s.t.</a:t>
                </a:r>
                <a:r>
                  <a:rPr lang="en-US" sz="2000" dirty="0"/>
                  <a:t> L ≤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000" dirty="0"/>
                  <a:t>(</a:t>
                </a:r>
                <a:r>
                  <a:rPr lang="en-US" sz="2000" b="1" dirty="0"/>
                  <a:t>X</a:t>
                </a:r>
                <a:r>
                  <a:rPr lang="en-US" sz="2000" dirty="0"/>
                  <a:t>) ≤ U and 𝜀 </a:t>
                </a:r>
                <a:r>
                  <a:rPr lang="en-US" sz="2000" b="1" dirty="0"/>
                  <a:t>⫫ X</a:t>
                </a:r>
                <a:r>
                  <a:rPr lang="en-US" sz="2000" dirty="0"/>
                  <a:t>: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:r>
                  <a:rPr lang="en-US" sz="2000" dirty="0"/>
                  <a:t>E[R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baseline="-25000" dirty="0"/>
                      <m:t>𝜀</m:t>
                    </m:r>
                  </m:oMath>
                </a14:m>
                <a:r>
                  <a:rPr lang="en-US" sz="2000" dirty="0"/>
                  <a:t>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000" dirty="0"/>
                  <a:t>(</a:t>
                </a:r>
                <a:r>
                  <a:rPr lang="en-US" sz="2000" b="1" dirty="0"/>
                  <a:t>X</a:t>
                </a:r>
                <a:r>
                  <a:rPr lang="en-US" sz="2000" dirty="0"/>
                  <a:t>))]</a:t>
                </a:r>
                <a:r>
                  <a:rPr lang="en-US" sz="2000" baseline="-25000" dirty="0"/>
                  <a:t>  </a:t>
                </a:r>
                <a:r>
                  <a:rPr lang="en-US" sz="2000" dirty="0"/>
                  <a:t>– </a:t>
                </a:r>
                <a:r>
                  <a:rPr lang="en-US" sz="2000" dirty="0" err="1"/>
                  <a:t>R</a:t>
                </a:r>
                <a:r>
                  <a:rPr lang="en-US" sz="2000" baseline="-25000" dirty="0" err="1"/>
                  <a:t>kXP</a:t>
                </a:r>
                <a:r>
                  <a:rPr lang="en-US" sz="2000" dirty="0"/>
                  <a:t> ≤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13" name="Content Placeholder 10">
                <a:extLst>
                  <a:ext uri="{FF2B5EF4-FFF2-40B4-BE49-F238E27FC236}">
                    <a16:creationId xmlns:a16="http://schemas.microsoft.com/office/drawing/2014/main" id="{3BAA1969-A6A0-3F02-3F10-8EE5682D6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1274" y="1851681"/>
                <a:ext cx="7961896" cy="1611094"/>
              </a:xfrm>
              <a:blipFill>
                <a:blip r:embed="rId3"/>
                <a:stretch>
                  <a:fillRect l="-636" t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1CD3CF-C112-0848-9A32-5DE756018096}"/>
                  </a:ext>
                </a:extLst>
              </p:cNvPr>
              <p:cNvSpPr txBox="1"/>
              <p:nvPr/>
            </p:nvSpPr>
            <p:spPr>
              <a:xfrm>
                <a:off x="620447" y="4001181"/>
                <a:ext cx="8013906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Notes</a:t>
                </a:r>
                <a:endParaRPr lang="en-US" dirty="0">
                  <a:solidFill>
                    <a:schemeClr val="tx2"/>
                  </a:solidFill>
                </a:endParaRPr>
              </a:p>
              <a:p>
                <a:pPr marL="342900" indent="-342900">
                  <a:spcAft>
                    <a:spcPts val="600"/>
                  </a:spcAft>
                  <a:buBlip>
                    <a:blip r:embed="rId4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This loss decays in k fast</a:t>
                </a:r>
              </a:p>
              <a:p>
                <a:pPr marL="800100" lvl="1" indent="-342900">
                  <a:spcAft>
                    <a:spcPts val="600"/>
                  </a:spcAft>
                  <a:buBlip>
                    <a:blip r:embed="rId4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Both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constant and the rate of O(1/k) can not be improved.</a:t>
                </a:r>
                <a:endParaRPr lang="en-US" i="1" dirty="0">
                  <a:solidFill>
                    <a:schemeClr val="tx2"/>
                  </a:solidFill>
                </a:endParaRPr>
              </a:p>
              <a:p>
                <a:pPr marL="342900" indent="-342900">
                  <a:buBlip>
                    <a:blip r:embed="rId4"/>
                  </a:buBlip>
                </a:pP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31CD3CF-C112-0848-9A32-5DE756018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47" y="4001181"/>
                <a:ext cx="8013906" cy="1354217"/>
              </a:xfrm>
              <a:prstGeom prst="rect">
                <a:avLst/>
              </a:prstGeom>
              <a:blipFill>
                <a:blip r:embed="rId5"/>
                <a:stretch>
                  <a:fillRect l="-633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FDF1429A-E10C-AC89-2DEA-57DC5F91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8726B1-1E48-9D6D-2F67-211430222B4E}"/>
              </a:ext>
            </a:extLst>
          </p:cNvPr>
          <p:cNvSpPr/>
          <p:nvPr/>
        </p:nvSpPr>
        <p:spPr>
          <a:xfrm>
            <a:off x="520830" y="3590854"/>
            <a:ext cx="8028654" cy="20191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10">
                <a:extLst>
                  <a:ext uri="{FF2B5EF4-FFF2-40B4-BE49-F238E27FC236}">
                    <a16:creationId xmlns:a16="http://schemas.microsoft.com/office/drawing/2014/main" id="{DC702AAF-2BAF-F82C-B516-2539F95BD5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457" y="3797110"/>
                <a:ext cx="7842893" cy="18604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r>
                  <a:rPr lang="en-US" sz="2000" b="1" u="sng" dirty="0">
                    <a:solidFill>
                      <a:schemeClr val="tx1"/>
                    </a:solidFill>
                  </a:rPr>
                  <a:t>Theorem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[Revenue Concavity].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000" dirty="0"/>
                  <a:t>For any valuation model V =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000" dirty="0"/>
                  <a:t>(</a:t>
                </a:r>
                <a:r>
                  <a:rPr lang="en-US" sz="2000" b="1" dirty="0"/>
                  <a:t>X</a:t>
                </a:r>
                <a:r>
                  <a:rPr lang="en-US" sz="2000" dirty="0"/>
                  <a:t>) + 𝜀 where 𝜀</a:t>
                </a:r>
                <a:r>
                  <a:rPr lang="en-US" sz="2000" b="1" dirty="0"/>
                  <a:t>⫫X</a:t>
                </a:r>
                <a:r>
                  <a:rPr lang="en-US" sz="2000" dirty="0"/>
                  <a:t> and 𝜀  is log-concave,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/>
                                  <m:t>R</m:t>
                                </m:r>
                              </m:e>
                              <m:sub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𝑋𝑃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i="0"/>
                                  <m:t>R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𝑘𝑥𝑝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bSup>
                  </m:oMath>
                </a14:m>
                <a:r>
                  <a:rPr lang="en-US" sz="2000" dirty="0"/>
                  <a:t> is a non-increasing sequence. </a:t>
                </a:r>
              </a:p>
              <a:p>
                <a:pPr marL="0" indent="0">
                  <a:lnSpc>
                    <a:spcPct val="110000"/>
                  </a:lnSpc>
                  <a:buFont typeface="Arial" panose="020B0604020202020204" pitchFamily="34" charset="0"/>
                  <a:buNone/>
                </a:pPr>
                <a:endParaRPr lang="en-US" sz="2000" dirty="0"/>
              </a:p>
            </p:txBody>
          </p:sp>
        </mc:Choice>
        <mc:Fallback>
          <p:sp>
            <p:nvSpPr>
              <p:cNvPr id="5" name="Content Placeholder 10">
                <a:extLst>
                  <a:ext uri="{FF2B5EF4-FFF2-40B4-BE49-F238E27FC236}">
                    <a16:creationId xmlns:a16="http://schemas.microsoft.com/office/drawing/2014/main" id="{DC702AAF-2BAF-F82C-B516-2539F95BD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457" y="3797110"/>
                <a:ext cx="7842893" cy="1860422"/>
              </a:xfrm>
              <a:prstGeom prst="rect">
                <a:avLst/>
              </a:prstGeom>
              <a:blipFill>
                <a:blip r:embed="rId6"/>
                <a:stretch>
                  <a:fillRect l="-646" t="-1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A45A712-7AD5-CE89-7922-418396019F66}"/>
              </a:ext>
            </a:extLst>
          </p:cNvPr>
          <p:cNvSpPr txBox="1"/>
          <p:nvPr/>
        </p:nvSpPr>
        <p:spPr>
          <a:xfrm>
            <a:off x="620447" y="5559469"/>
            <a:ext cx="801390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Notes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Blip>
                <a:blip r:embed="rId4"/>
              </a:buBlip>
            </a:pPr>
            <a:r>
              <a:rPr lang="en-US" dirty="0">
                <a:solidFill>
                  <a:schemeClr val="tx2"/>
                </a:solidFill>
              </a:rPr>
              <a:t>Many other results in the paper to help choose k</a:t>
            </a:r>
          </a:p>
          <a:p>
            <a:pPr marL="342900" indent="-342900">
              <a:spcAft>
                <a:spcPts val="600"/>
              </a:spcAft>
              <a:buBlip>
                <a:blip r:embed="rId4"/>
              </a:buBlip>
            </a:pPr>
            <a:endParaRPr lang="en-US" i="1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4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49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About Customer Welfare?</a:t>
            </a:r>
          </a:p>
        </p:txBody>
      </p:sp>
      <p:sp>
        <p:nvSpPr>
          <p:cNvPr id="8" name="Rectangle 7"/>
          <p:cNvSpPr/>
          <p:nvPr/>
        </p:nvSpPr>
        <p:spPr>
          <a:xfrm>
            <a:off x="582932" y="1629033"/>
            <a:ext cx="7886245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</a:rPr>
              <a:t>Q2: </a:t>
            </a:r>
            <a:r>
              <a:rPr lang="en-US" dirty="0">
                <a:solidFill>
                  <a:schemeClr val="tx2"/>
                </a:solidFill>
              </a:rPr>
              <a:t>Do these pricing policies help or hurt customers? (</a:t>
            </a:r>
            <a:r>
              <a:rPr lang="en-US" sz="1800" dirty="0">
                <a:solidFill>
                  <a:schemeClr val="tx2"/>
                </a:solidFill>
              </a:rPr>
              <a:t>𝜀 = 0)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7C161-B704-CD4F-8807-868F2C6F1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8C6183-9064-6C61-1D1A-2650E0F88B8A}"/>
              </a:ext>
            </a:extLst>
          </p:cNvPr>
          <p:cNvSpPr/>
          <p:nvPr/>
        </p:nvSpPr>
        <p:spPr>
          <a:xfrm>
            <a:off x="545465" y="2222835"/>
            <a:ext cx="8293042" cy="2600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9A3A21-6E04-D9D2-A47C-3D52587DDE8C}"/>
                  </a:ext>
                </a:extLst>
              </p:cNvPr>
              <p:cNvSpPr txBox="1"/>
              <p:nvPr/>
            </p:nvSpPr>
            <p:spPr>
              <a:xfrm>
                <a:off x="697228" y="2317665"/>
                <a:ext cx="786384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000" dirty="0">
                    <a:solidFill>
                      <a:schemeClr val="tx2"/>
                    </a:solidFill>
                  </a:rPr>
                  <a:t>Market of customers with known valuations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 </a:t>
                </a:r>
                <a:r>
                  <a:rPr lang="en-US" sz="2000" dirty="0">
                    <a:solidFill>
                      <a:schemeClr val="tx2"/>
                    </a:solidFill>
                  </a:rPr>
                  <a:t>V ~ F,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chemeClr val="tx2"/>
                    </a:solidFill>
                  </a:rPr>
                  <a:t> := 1 - F(x)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99A3A21-6E04-D9D2-A47C-3D52587DD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28" y="2317665"/>
                <a:ext cx="7863840" cy="400110"/>
              </a:xfrm>
              <a:prstGeom prst="rect">
                <a:avLst/>
              </a:prstGeom>
              <a:blipFill>
                <a:blip r:embed="rId2"/>
                <a:stretch>
                  <a:fillRect l="-806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2D813A-6AD2-9703-E19D-B0310B3F1B77}"/>
                  </a:ext>
                </a:extLst>
              </p:cNvPr>
              <p:cNvSpPr txBox="1"/>
              <p:nvPr/>
            </p:nvSpPr>
            <p:spPr>
              <a:xfrm>
                <a:off x="697228" y="2804533"/>
                <a:ext cx="8038467" cy="1539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b="1" dirty="0"/>
                  <a:t>k-Level Price Discrimination (</a:t>
                </a:r>
                <a:r>
                  <a:rPr lang="en-US" sz="2000" b="1" dirty="0" err="1"/>
                  <a:t>kP</a:t>
                </a:r>
                <a:r>
                  <a:rPr lang="en-US" sz="2000" b="1" dirty="0"/>
                  <a:t>)</a:t>
                </a:r>
              </a:p>
              <a:p>
                <a:pPr marL="342900" indent="-342900">
                  <a:spcAft>
                    <a:spcPts val="600"/>
                  </a:spcAft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Divide valuation-space into k intervals with a price at bottom of interval</a:t>
                </a:r>
              </a:p>
              <a:p>
                <a:pPr marL="342900" indent="-342900">
                  <a:spcAft>
                    <a:spcPts val="600"/>
                  </a:spcAft>
                  <a:buBlip>
                    <a:blip r:embed="rId3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For each customer, observe valuation and offer segment price.</a:t>
                </a:r>
              </a:p>
              <a:p>
                <a:pPr algn="ctr"/>
                <a:r>
                  <a:rPr lang="en-US" sz="2200" dirty="0" err="1">
                    <a:solidFill>
                      <a:schemeClr val="tx2"/>
                    </a:solidFill>
                  </a:rPr>
                  <a:t>R</a:t>
                </a:r>
                <a:r>
                  <a:rPr lang="en-US" sz="2200" baseline="-25000" dirty="0" err="1">
                    <a:solidFill>
                      <a:schemeClr val="tx2"/>
                    </a:solidFill>
                  </a:rPr>
                  <a:t>kP</a:t>
                </a:r>
                <a:r>
                  <a:rPr lang="en-US" sz="2200" dirty="0">
                    <a:solidFill>
                      <a:schemeClr val="tx2"/>
                    </a:solidFill>
                  </a:rPr>
                  <a:t> = max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2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2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tx2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tx2"/>
                            </a:solidFill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0" i="0" baseline="-25000" dirty="0" smtClean="0">
                            <a:solidFill>
                              <a:schemeClr val="tx2"/>
                            </a:solidFill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2400" b="0" i="0" baseline="-25000" dirty="0" smtClean="0">
                            <a:solidFill>
                              <a:schemeClr val="tx2"/>
                            </a:solidFill>
                          </a:rPr>
                          <m:t>k</m:t>
                        </m:r>
                      </m:e>
                    </m:nary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(</a:t>
                </a:r>
                <a:r>
                  <a:rPr lang="en-US" sz="2400" dirty="0" err="1">
                    <a:solidFill>
                      <a:schemeClr val="tx2"/>
                    </a:solidFill>
                  </a:rPr>
                  <a:t>p</a:t>
                </a:r>
                <a:r>
                  <a:rPr lang="en-US" sz="2400" baseline="-25000" dirty="0" err="1">
                    <a:solidFill>
                      <a:schemeClr val="tx2"/>
                    </a:solidFill>
                  </a:rPr>
                  <a:t>i,k</a:t>
                </a:r>
                <a:r>
                  <a:rPr lang="en-US" sz="2400" dirty="0">
                    <a:solidFill>
                      <a:schemeClr val="tx2"/>
                    </a:solidFill>
                  </a:rPr>
                  <a:t>) -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(p</a:t>
                </a:r>
                <a:r>
                  <a:rPr lang="en-US" sz="2400" baseline="-25000" dirty="0">
                    <a:solidFill>
                      <a:schemeClr val="tx2"/>
                    </a:solidFill>
                  </a:rPr>
                  <a:t>i+1,k</a:t>
                </a:r>
                <a:r>
                  <a:rPr lang="en-US" sz="2400" dirty="0">
                    <a:solidFill>
                      <a:schemeClr val="tx2"/>
                    </a:solidFill>
                  </a:rPr>
                  <a:t>))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C2D813A-6AD2-9703-E19D-B0310B3F1B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28" y="2804533"/>
                <a:ext cx="8038467" cy="1539524"/>
              </a:xfrm>
              <a:prstGeom prst="rect">
                <a:avLst/>
              </a:prstGeom>
              <a:blipFill>
                <a:blip r:embed="rId4"/>
                <a:stretch>
                  <a:fillRect l="-789" t="-1626" b="-52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608E911-FB7C-6315-EC01-5E875E3A372A}"/>
              </a:ext>
            </a:extLst>
          </p:cNvPr>
          <p:cNvSpPr txBox="1"/>
          <p:nvPr/>
        </p:nvSpPr>
        <p:spPr>
          <a:xfrm>
            <a:off x="697228" y="4393636"/>
            <a:ext cx="7863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Where p</a:t>
            </a:r>
            <a:r>
              <a:rPr lang="en-US" baseline="-25000" dirty="0">
                <a:solidFill>
                  <a:schemeClr val="tx2"/>
                </a:solidFill>
              </a:rPr>
              <a:t>1,k</a:t>
            </a:r>
            <a:r>
              <a:rPr lang="en-US" dirty="0">
                <a:solidFill>
                  <a:schemeClr val="tx2"/>
                </a:solidFill>
              </a:rPr>
              <a:t> ≤ p</a:t>
            </a:r>
            <a:r>
              <a:rPr lang="en-US" baseline="-25000" dirty="0">
                <a:solidFill>
                  <a:schemeClr val="tx2"/>
                </a:solidFill>
              </a:rPr>
              <a:t>2,k </a:t>
            </a:r>
            <a:r>
              <a:rPr lang="en-US" dirty="0">
                <a:solidFill>
                  <a:schemeClr val="tx2"/>
                </a:solidFill>
              </a:rPr>
              <a:t>≤ … ≤ </a:t>
            </a:r>
            <a:r>
              <a:rPr lang="en-US" dirty="0" err="1">
                <a:solidFill>
                  <a:schemeClr val="tx2"/>
                </a:solidFill>
              </a:rPr>
              <a:t>p</a:t>
            </a:r>
            <a:r>
              <a:rPr lang="en-US" baseline="-25000" dirty="0" err="1">
                <a:solidFill>
                  <a:schemeClr val="tx2"/>
                </a:solidFill>
              </a:rPr>
              <a:t>k,k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30CC2A-FD04-EC8A-9543-F17095026EDE}"/>
              </a:ext>
            </a:extLst>
          </p:cNvPr>
          <p:cNvSpPr txBox="1"/>
          <p:nvPr/>
        </p:nvSpPr>
        <p:spPr>
          <a:xfrm>
            <a:off x="468694" y="4898060"/>
            <a:ext cx="647358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" altLang="zh-CN" sz="2000" b="1" dirty="0">
                <a:solidFill>
                  <a:schemeClr val="accent6">
                    <a:lumMod val="75000"/>
                  </a:schemeClr>
                </a:solidFill>
              </a:rPr>
              <a:t>Model Notes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Perfect sorting by valuation, segments interval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Limited by number of prices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AC4E1DD7-50D4-B45D-26CA-217346D49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250" y="4891919"/>
            <a:ext cx="2548483" cy="197841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6330A8-9163-F701-DABE-76AC99639007}"/>
              </a:ext>
            </a:extLst>
          </p:cNvPr>
          <p:cNvSpPr/>
          <p:nvPr/>
        </p:nvSpPr>
        <p:spPr>
          <a:xfrm>
            <a:off x="4770781" y="3876262"/>
            <a:ext cx="1967949" cy="513833"/>
          </a:xfrm>
          <a:prstGeom prst="roundRect">
            <a:avLst/>
          </a:prstGeom>
          <a:solidFill>
            <a:schemeClr val="accent1">
              <a:alpha val="19925"/>
            </a:schemeClr>
          </a:solidFill>
          <a:ln>
            <a:solidFill>
              <a:schemeClr val="accent1">
                <a:shade val="15000"/>
                <a:alpha val="17247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7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/>
      <p:bldP spid="10" grpId="0"/>
      <p:bldP spid="11" grpId="0"/>
      <p:bldP spid="9" grpId="0" animBg="1"/>
      <p:bldP spid="9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75A9B-F289-7543-3B27-AB88B9B63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44030-8568-AB96-3E46-97F7379F1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About Customer Welfare?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0550A-393A-5093-6E89-4A88596EC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  <p:grpSp>
        <p:nvGrpSpPr>
          <p:cNvPr id="13" name="组合 11">
            <a:extLst>
              <a:ext uri="{FF2B5EF4-FFF2-40B4-BE49-F238E27FC236}">
                <a16:creationId xmlns:a16="http://schemas.microsoft.com/office/drawing/2014/main" id="{1924A464-CF28-1254-8BBD-EB9D39430B62}"/>
              </a:ext>
            </a:extLst>
          </p:cNvPr>
          <p:cNvGrpSpPr/>
          <p:nvPr/>
        </p:nvGrpSpPr>
        <p:grpSpPr>
          <a:xfrm>
            <a:off x="755576" y="3212976"/>
            <a:ext cx="2356127" cy="2592288"/>
            <a:chOff x="755576" y="3212976"/>
            <a:chExt cx="2356127" cy="2592288"/>
          </a:xfrm>
        </p:grpSpPr>
        <p:grpSp>
          <p:nvGrpSpPr>
            <p:cNvPr id="14" name="组合 34">
              <a:extLst>
                <a:ext uri="{FF2B5EF4-FFF2-40B4-BE49-F238E27FC236}">
                  <a16:creationId xmlns:a16="http://schemas.microsoft.com/office/drawing/2014/main" id="{5286B92F-7833-6A6D-54B7-44B58F28FCB2}"/>
                </a:ext>
              </a:extLst>
            </p:cNvPr>
            <p:cNvGrpSpPr/>
            <p:nvPr/>
          </p:nvGrpSpPr>
          <p:grpSpPr>
            <a:xfrm>
              <a:off x="971600" y="3378478"/>
              <a:ext cx="2140103" cy="2426786"/>
              <a:chOff x="1259632" y="3429000"/>
              <a:chExt cx="2140103" cy="2426786"/>
            </a:xfrm>
          </p:grpSpPr>
          <p:sp>
            <p:nvSpPr>
              <p:cNvPr id="16" name="直角三角形 56">
                <a:extLst>
                  <a:ext uri="{FF2B5EF4-FFF2-40B4-BE49-F238E27FC236}">
                    <a16:creationId xmlns:a16="http://schemas.microsoft.com/office/drawing/2014/main" id="{2D3C567D-63E3-B923-1011-100554357EF4}"/>
                  </a:ext>
                </a:extLst>
              </p:cNvPr>
              <p:cNvSpPr/>
              <p:nvPr/>
            </p:nvSpPr>
            <p:spPr>
              <a:xfrm>
                <a:off x="1259632" y="3789040"/>
                <a:ext cx="864096" cy="792088"/>
              </a:xfrm>
              <a:prstGeom prst="rt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直角三角形 48">
                <a:extLst>
                  <a:ext uri="{FF2B5EF4-FFF2-40B4-BE49-F238E27FC236}">
                    <a16:creationId xmlns:a16="http://schemas.microsoft.com/office/drawing/2014/main" id="{F5B3CCB3-D822-8D0E-D292-3DEE754A6975}"/>
                  </a:ext>
                </a:extLst>
              </p:cNvPr>
              <p:cNvSpPr/>
              <p:nvPr/>
            </p:nvSpPr>
            <p:spPr>
              <a:xfrm>
                <a:off x="2123728" y="4581128"/>
                <a:ext cx="864096" cy="792088"/>
              </a:xfrm>
              <a:prstGeom prst="rt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矩形 21">
                <a:extLst>
                  <a:ext uri="{FF2B5EF4-FFF2-40B4-BE49-F238E27FC236}">
                    <a16:creationId xmlns:a16="http://schemas.microsoft.com/office/drawing/2014/main" id="{E50031AB-26B0-0C40-1E82-1B0CE359C6AA}"/>
                  </a:ext>
                </a:extLst>
              </p:cNvPr>
              <p:cNvSpPr/>
              <p:nvPr/>
            </p:nvSpPr>
            <p:spPr>
              <a:xfrm>
                <a:off x="1259632" y="4581128"/>
                <a:ext cx="864096" cy="79208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9" name="直接连接符 13">
                <a:extLst>
                  <a:ext uri="{FF2B5EF4-FFF2-40B4-BE49-F238E27FC236}">
                    <a16:creationId xmlns:a16="http://schemas.microsoft.com/office/drawing/2014/main" id="{B56B3970-9788-67B5-7341-D08E2C5045C2}"/>
                  </a:ext>
                </a:extLst>
              </p:cNvPr>
              <p:cNvCxnSpPr/>
              <p:nvPr/>
            </p:nvCxnSpPr>
            <p:spPr>
              <a:xfrm>
                <a:off x="1259632" y="3429000"/>
                <a:ext cx="0" cy="19442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6">
                <a:extLst>
                  <a:ext uri="{FF2B5EF4-FFF2-40B4-BE49-F238E27FC236}">
                    <a16:creationId xmlns:a16="http://schemas.microsoft.com/office/drawing/2014/main" id="{DE974630-62A0-E49F-D9BE-B5ABAA741A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59632" y="5373216"/>
                <a:ext cx="193583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19">
                <a:extLst>
                  <a:ext uri="{FF2B5EF4-FFF2-40B4-BE49-F238E27FC236}">
                    <a16:creationId xmlns:a16="http://schemas.microsoft.com/office/drawing/2014/main" id="{10CA2CC0-29AF-C4CD-8C90-887E68D25CF4}"/>
                  </a:ext>
                </a:extLst>
              </p:cNvPr>
              <p:cNvCxnSpPr/>
              <p:nvPr/>
            </p:nvCxnSpPr>
            <p:spPr>
              <a:xfrm>
                <a:off x="1259632" y="3789040"/>
                <a:ext cx="1728192" cy="158417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文本框 42">
                <a:extLst>
                  <a:ext uri="{FF2B5EF4-FFF2-40B4-BE49-F238E27FC236}">
                    <a16:creationId xmlns:a16="http://schemas.microsoft.com/office/drawing/2014/main" id="{9B0C0BA6-50E8-4B2B-3247-AE5EDA0794AF}"/>
                  </a:ext>
                </a:extLst>
              </p:cNvPr>
              <p:cNvSpPr txBox="1"/>
              <p:nvPr/>
            </p:nvSpPr>
            <p:spPr>
              <a:xfrm>
                <a:off x="1475656" y="5517232"/>
                <a:ext cx="129614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One Price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文本框 111">
                    <a:extLst>
                      <a:ext uri="{FF2B5EF4-FFF2-40B4-BE49-F238E27FC236}">
                        <a16:creationId xmlns:a16="http://schemas.microsoft.com/office/drawing/2014/main" id="{1629F468-F481-B05D-36A7-561CDFBC2AAA}"/>
                      </a:ext>
                    </a:extLst>
                  </p:cNvPr>
                  <p:cNvSpPr txBox="1"/>
                  <p:nvPr/>
                </p:nvSpPr>
                <p:spPr>
                  <a:xfrm>
                    <a:off x="3203848" y="5301208"/>
                    <a:ext cx="19588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3" name="文本框 111">
                    <a:extLst>
                      <a:ext uri="{FF2B5EF4-FFF2-40B4-BE49-F238E27FC236}">
                        <a16:creationId xmlns:a16="http://schemas.microsoft.com/office/drawing/2014/main" id="{1629F468-F481-B05D-36A7-561CDFBC2A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3848" y="5301208"/>
                    <a:ext cx="195887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2500" r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">
                  <a:extLst>
                    <a:ext uri="{FF2B5EF4-FFF2-40B4-BE49-F238E27FC236}">
                      <a16:creationId xmlns:a16="http://schemas.microsoft.com/office/drawing/2014/main" id="{F81BDA96-A8C9-B834-B7C2-27F595732BB6}"/>
                    </a:ext>
                  </a:extLst>
                </p:cNvPr>
                <p:cNvSpPr txBox="1"/>
                <p:nvPr/>
              </p:nvSpPr>
              <p:spPr>
                <a:xfrm>
                  <a:off x="755576" y="3212976"/>
                  <a:ext cx="2142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">
                  <a:extLst>
                    <a:ext uri="{FF2B5EF4-FFF2-40B4-BE49-F238E27FC236}">
                      <a16:creationId xmlns:a16="http://schemas.microsoft.com/office/drawing/2014/main" id="{F81BDA96-A8C9-B834-B7C2-27F595732B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576" y="3212976"/>
                  <a:ext cx="21422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2222" r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组合 14">
            <a:extLst>
              <a:ext uri="{FF2B5EF4-FFF2-40B4-BE49-F238E27FC236}">
                <a16:creationId xmlns:a16="http://schemas.microsoft.com/office/drawing/2014/main" id="{55DD6B29-6AC6-46CE-E1E3-8CA2C9D0CBFF}"/>
              </a:ext>
            </a:extLst>
          </p:cNvPr>
          <p:cNvGrpSpPr/>
          <p:nvPr/>
        </p:nvGrpSpPr>
        <p:grpSpPr>
          <a:xfrm>
            <a:off x="3059832" y="3212976"/>
            <a:ext cx="2552014" cy="2592288"/>
            <a:chOff x="3059832" y="3212976"/>
            <a:chExt cx="2552014" cy="2592288"/>
          </a:xfrm>
        </p:grpSpPr>
        <p:grpSp>
          <p:nvGrpSpPr>
            <p:cNvPr id="25" name="组合 35">
              <a:extLst>
                <a:ext uri="{FF2B5EF4-FFF2-40B4-BE49-F238E27FC236}">
                  <a16:creationId xmlns:a16="http://schemas.microsoft.com/office/drawing/2014/main" id="{5C545B62-1DC8-97C9-7A4D-AE9F010596F0}"/>
                </a:ext>
              </a:extLst>
            </p:cNvPr>
            <p:cNvGrpSpPr/>
            <p:nvPr/>
          </p:nvGrpSpPr>
          <p:grpSpPr>
            <a:xfrm>
              <a:off x="3255719" y="3378478"/>
              <a:ext cx="2356127" cy="2426786"/>
              <a:chOff x="3635896" y="3429000"/>
              <a:chExt cx="2356127" cy="2426786"/>
            </a:xfrm>
          </p:grpSpPr>
          <p:sp>
            <p:nvSpPr>
              <p:cNvPr id="27" name="直角三角形 49">
                <a:extLst>
                  <a:ext uri="{FF2B5EF4-FFF2-40B4-BE49-F238E27FC236}">
                    <a16:creationId xmlns:a16="http://schemas.microsoft.com/office/drawing/2014/main" id="{B97C969F-203E-14AC-3148-BDCC1D9C9CAA}"/>
                  </a:ext>
                </a:extLst>
              </p:cNvPr>
              <p:cNvSpPr/>
              <p:nvPr/>
            </p:nvSpPr>
            <p:spPr>
              <a:xfrm>
                <a:off x="4214340" y="4312147"/>
                <a:ext cx="1160224" cy="1071292"/>
              </a:xfrm>
              <a:custGeom>
                <a:avLst/>
                <a:gdLst>
                  <a:gd name="connsiteX0" fmla="*/ 0 w 216024"/>
                  <a:gd name="connsiteY0" fmla="*/ 144016 h 144016"/>
                  <a:gd name="connsiteX1" fmla="*/ 0 w 216024"/>
                  <a:gd name="connsiteY1" fmla="*/ 0 h 144016"/>
                  <a:gd name="connsiteX2" fmla="*/ 216024 w 216024"/>
                  <a:gd name="connsiteY2" fmla="*/ 144016 h 144016"/>
                  <a:gd name="connsiteX3" fmla="*/ 0 w 216024"/>
                  <a:gd name="connsiteY3" fmla="*/ 144016 h 144016"/>
                  <a:gd name="connsiteX0" fmla="*/ 0 w 216024"/>
                  <a:gd name="connsiteY0" fmla="*/ 179735 h 179735"/>
                  <a:gd name="connsiteX1" fmla="*/ 0 w 216024"/>
                  <a:gd name="connsiteY1" fmla="*/ 0 h 179735"/>
                  <a:gd name="connsiteX2" fmla="*/ 216024 w 216024"/>
                  <a:gd name="connsiteY2" fmla="*/ 179735 h 179735"/>
                  <a:gd name="connsiteX3" fmla="*/ 0 w 216024"/>
                  <a:gd name="connsiteY3" fmla="*/ 179735 h 179735"/>
                  <a:gd name="connsiteX0" fmla="*/ 0 w 213643"/>
                  <a:gd name="connsiteY0" fmla="*/ 179735 h 198785"/>
                  <a:gd name="connsiteX1" fmla="*/ 0 w 213643"/>
                  <a:gd name="connsiteY1" fmla="*/ 0 h 198785"/>
                  <a:gd name="connsiteX2" fmla="*/ 213643 w 213643"/>
                  <a:gd name="connsiteY2" fmla="*/ 198785 h 198785"/>
                  <a:gd name="connsiteX3" fmla="*/ 0 w 213643"/>
                  <a:gd name="connsiteY3" fmla="*/ 179735 h 198785"/>
                  <a:gd name="connsiteX0" fmla="*/ 2381 w 213643"/>
                  <a:gd name="connsiteY0" fmla="*/ 201166 h 201166"/>
                  <a:gd name="connsiteX1" fmla="*/ 0 w 213643"/>
                  <a:gd name="connsiteY1" fmla="*/ 0 h 201166"/>
                  <a:gd name="connsiteX2" fmla="*/ 213643 w 213643"/>
                  <a:gd name="connsiteY2" fmla="*/ 198785 h 201166"/>
                  <a:gd name="connsiteX3" fmla="*/ 2381 w 213643"/>
                  <a:gd name="connsiteY3" fmla="*/ 201166 h 201166"/>
                  <a:gd name="connsiteX0" fmla="*/ 2381 w 218405"/>
                  <a:gd name="connsiteY0" fmla="*/ 201166 h 205929"/>
                  <a:gd name="connsiteX1" fmla="*/ 0 w 218405"/>
                  <a:gd name="connsiteY1" fmla="*/ 0 h 205929"/>
                  <a:gd name="connsiteX2" fmla="*/ 218405 w 218405"/>
                  <a:gd name="connsiteY2" fmla="*/ 205929 h 205929"/>
                  <a:gd name="connsiteX3" fmla="*/ 2381 w 218405"/>
                  <a:gd name="connsiteY3" fmla="*/ 201166 h 205929"/>
                  <a:gd name="connsiteX0" fmla="*/ 2381 w 218405"/>
                  <a:gd name="connsiteY0" fmla="*/ 205928 h 205929"/>
                  <a:gd name="connsiteX1" fmla="*/ 0 w 218405"/>
                  <a:gd name="connsiteY1" fmla="*/ 0 h 205929"/>
                  <a:gd name="connsiteX2" fmla="*/ 218405 w 218405"/>
                  <a:gd name="connsiteY2" fmla="*/ 205929 h 205929"/>
                  <a:gd name="connsiteX3" fmla="*/ 2381 w 218405"/>
                  <a:gd name="connsiteY3" fmla="*/ 205928 h 205929"/>
                  <a:gd name="connsiteX0" fmla="*/ 1927 w 217951"/>
                  <a:gd name="connsiteY0" fmla="*/ 202262 h 202263"/>
                  <a:gd name="connsiteX1" fmla="*/ 0 w 217951"/>
                  <a:gd name="connsiteY1" fmla="*/ 0 h 202263"/>
                  <a:gd name="connsiteX2" fmla="*/ 217951 w 217951"/>
                  <a:gd name="connsiteY2" fmla="*/ 202263 h 202263"/>
                  <a:gd name="connsiteX3" fmla="*/ 1927 w 217951"/>
                  <a:gd name="connsiteY3" fmla="*/ 202262 h 202263"/>
                  <a:gd name="connsiteX0" fmla="*/ 1927 w 221343"/>
                  <a:gd name="connsiteY0" fmla="*/ 202262 h 204707"/>
                  <a:gd name="connsiteX1" fmla="*/ 0 w 221343"/>
                  <a:gd name="connsiteY1" fmla="*/ 0 h 204707"/>
                  <a:gd name="connsiteX2" fmla="*/ 221343 w 221343"/>
                  <a:gd name="connsiteY2" fmla="*/ 204707 h 204707"/>
                  <a:gd name="connsiteX3" fmla="*/ 1927 w 221343"/>
                  <a:gd name="connsiteY3" fmla="*/ 202262 h 204707"/>
                  <a:gd name="connsiteX0" fmla="*/ 1927 w 221343"/>
                  <a:gd name="connsiteY0" fmla="*/ 206173 h 206173"/>
                  <a:gd name="connsiteX1" fmla="*/ 0 w 221343"/>
                  <a:gd name="connsiteY1" fmla="*/ 0 h 206173"/>
                  <a:gd name="connsiteX2" fmla="*/ 221343 w 221343"/>
                  <a:gd name="connsiteY2" fmla="*/ 204707 h 206173"/>
                  <a:gd name="connsiteX3" fmla="*/ 1927 w 221343"/>
                  <a:gd name="connsiteY3" fmla="*/ 206173 h 20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43" h="206173">
                    <a:moveTo>
                      <a:pt x="1927" y="206173"/>
                    </a:moveTo>
                    <a:cubicBezTo>
                      <a:pt x="1133" y="139118"/>
                      <a:pt x="794" y="67055"/>
                      <a:pt x="0" y="0"/>
                    </a:cubicBezTo>
                    <a:lnTo>
                      <a:pt x="221343" y="204707"/>
                    </a:lnTo>
                    <a:lnTo>
                      <a:pt x="1927" y="206173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直角三角形 49">
                <a:extLst>
                  <a:ext uri="{FF2B5EF4-FFF2-40B4-BE49-F238E27FC236}">
                    <a16:creationId xmlns:a16="http://schemas.microsoft.com/office/drawing/2014/main" id="{177936A4-FC2A-7B8B-BC85-28079987C7F6}"/>
                  </a:ext>
                </a:extLst>
              </p:cNvPr>
              <p:cNvSpPr/>
              <p:nvPr/>
            </p:nvSpPr>
            <p:spPr>
              <a:xfrm>
                <a:off x="3643200" y="3799135"/>
                <a:ext cx="640768" cy="565969"/>
              </a:xfrm>
              <a:custGeom>
                <a:avLst/>
                <a:gdLst>
                  <a:gd name="connsiteX0" fmla="*/ 0 w 216024"/>
                  <a:gd name="connsiteY0" fmla="*/ 144016 h 144016"/>
                  <a:gd name="connsiteX1" fmla="*/ 0 w 216024"/>
                  <a:gd name="connsiteY1" fmla="*/ 0 h 144016"/>
                  <a:gd name="connsiteX2" fmla="*/ 216024 w 216024"/>
                  <a:gd name="connsiteY2" fmla="*/ 144016 h 144016"/>
                  <a:gd name="connsiteX3" fmla="*/ 0 w 216024"/>
                  <a:gd name="connsiteY3" fmla="*/ 144016 h 144016"/>
                  <a:gd name="connsiteX0" fmla="*/ 0 w 216024"/>
                  <a:gd name="connsiteY0" fmla="*/ 179735 h 179735"/>
                  <a:gd name="connsiteX1" fmla="*/ 0 w 216024"/>
                  <a:gd name="connsiteY1" fmla="*/ 0 h 179735"/>
                  <a:gd name="connsiteX2" fmla="*/ 216024 w 216024"/>
                  <a:gd name="connsiteY2" fmla="*/ 179735 h 179735"/>
                  <a:gd name="connsiteX3" fmla="*/ 0 w 216024"/>
                  <a:gd name="connsiteY3" fmla="*/ 179735 h 179735"/>
                  <a:gd name="connsiteX0" fmla="*/ 0 w 213643"/>
                  <a:gd name="connsiteY0" fmla="*/ 179735 h 198785"/>
                  <a:gd name="connsiteX1" fmla="*/ 0 w 213643"/>
                  <a:gd name="connsiteY1" fmla="*/ 0 h 198785"/>
                  <a:gd name="connsiteX2" fmla="*/ 213643 w 213643"/>
                  <a:gd name="connsiteY2" fmla="*/ 198785 h 198785"/>
                  <a:gd name="connsiteX3" fmla="*/ 0 w 213643"/>
                  <a:gd name="connsiteY3" fmla="*/ 179735 h 198785"/>
                  <a:gd name="connsiteX0" fmla="*/ 2381 w 213643"/>
                  <a:gd name="connsiteY0" fmla="*/ 201166 h 201166"/>
                  <a:gd name="connsiteX1" fmla="*/ 0 w 213643"/>
                  <a:gd name="connsiteY1" fmla="*/ 0 h 201166"/>
                  <a:gd name="connsiteX2" fmla="*/ 213643 w 213643"/>
                  <a:gd name="connsiteY2" fmla="*/ 198785 h 201166"/>
                  <a:gd name="connsiteX3" fmla="*/ 2381 w 213643"/>
                  <a:gd name="connsiteY3" fmla="*/ 201166 h 201166"/>
                  <a:gd name="connsiteX0" fmla="*/ 2381 w 218405"/>
                  <a:gd name="connsiteY0" fmla="*/ 201166 h 205929"/>
                  <a:gd name="connsiteX1" fmla="*/ 0 w 218405"/>
                  <a:gd name="connsiteY1" fmla="*/ 0 h 205929"/>
                  <a:gd name="connsiteX2" fmla="*/ 218405 w 218405"/>
                  <a:gd name="connsiteY2" fmla="*/ 205929 h 205929"/>
                  <a:gd name="connsiteX3" fmla="*/ 2381 w 218405"/>
                  <a:gd name="connsiteY3" fmla="*/ 201166 h 205929"/>
                  <a:gd name="connsiteX0" fmla="*/ 2381 w 218405"/>
                  <a:gd name="connsiteY0" fmla="*/ 205928 h 205929"/>
                  <a:gd name="connsiteX1" fmla="*/ 0 w 218405"/>
                  <a:gd name="connsiteY1" fmla="*/ 0 h 205929"/>
                  <a:gd name="connsiteX2" fmla="*/ 218405 w 218405"/>
                  <a:gd name="connsiteY2" fmla="*/ 205929 h 205929"/>
                  <a:gd name="connsiteX3" fmla="*/ 2381 w 218405"/>
                  <a:gd name="connsiteY3" fmla="*/ 205928 h 205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405" h="205929">
                    <a:moveTo>
                      <a:pt x="2381" y="205928"/>
                    </a:moveTo>
                    <a:cubicBezTo>
                      <a:pt x="1587" y="138873"/>
                      <a:pt x="794" y="67055"/>
                      <a:pt x="0" y="0"/>
                    </a:cubicBezTo>
                    <a:lnTo>
                      <a:pt x="218405" y="205929"/>
                    </a:lnTo>
                    <a:lnTo>
                      <a:pt x="2381" y="2059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矩形 18">
                <a:extLst>
                  <a:ext uri="{FF2B5EF4-FFF2-40B4-BE49-F238E27FC236}">
                    <a16:creationId xmlns:a16="http://schemas.microsoft.com/office/drawing/2014/main" id="{46BCF01A-7CEB-7D62-3CCB-219CEE85E745}"/>
                  </a:ext>
                </a:extLst>
              </p:cNvPr>
              <p:cNvSpPr/>
              <p:nvPr/>
            </p:nvSpPr>
            <p:spPr>
              <a:xfrm>
                <a:off x="4211960" y="4869160"/>
                <a:ext cx="576064" cy="50405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0">
                <a:extLst>
                  <a:ext uri="{FF2B5EF4-FFF2-40B4-BE49-F238E27FC236}">
                    <a16:creationId xmlns:a16="http://schemas.microsoft.com/office/drawing/2014/main" id="{DCAC5C4B-913A-A1CB-F171-44173FDBA320}"/>
                  </a:ext>
                </a:extLst>
              </p:cNvPr>
              <p:cNvSpPr/>
              <p:nvPr/>
            </p:nvSpPr>
            <p:spPr>
              <a:xfrm>
                <a:off x="3636000" y="4365104"/>
                <a:ext cx="604800" cy="100609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连接符 22">
                <a:extLst>
                  <a:ext uri="{FF2B5EF4-FFF2-40B4-BE49-F238E27FC236}">
                    <a16:creationId xmlns:a16="http://schemas.microsoft.com/office/drawing/2014/main" id="{32F607BA-0493-9980-58DF-E0BD2766D5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9600" y="3429000"/>
                <a:ext cx="0" cy="19442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23">
                <a:extLst>
                  <a:ext uri="{FF2B5EF4-FFF2-40B4-BE49-F238E27FC236}">
                    <a16:creationId xmlns:a16="http://schemas.microsoft.com/office/drawing/2014/main" id="{83707E39-CB87-26C4-26C3-BD11C074B7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35896" y="5373216"/>
                <a:ext cx="2151856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24">
                <a:extLst>
                  <a:ext uri="{FF2B5EF4-FFF2-40B4-BE49-F238E27FC236}">
                    <a16:creationId xmlns:a16="http://schemas.microsoft.com/office/drawing/2014/main" id="{4528782B-1875-FBF0-8CA2-C4CDFAFA370C}"/>
                  </a:ext>
                </a:extLst>
              </p:cNvPr>
              <p:cNvCxnSpPr>
                <a:cxnSpLocks/>
                <a:endCxn id="27" idx="2"/>
              </p:cNvCxnSpPr>
              <p:nvPr/>
            </p:nvCxnSpPr>
            <p:spPr>
              <a:xfrm>
                <a:off x="3635896" y="3789040"/>
                <a:ext cx="1738668" cy="158678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文本框 25">
                <a:extLst>
                  <a:ext uri="{FF2B5EF4-FFF2-40B4-BE49-F238E27FC236}">
                    <a16:creationId xmlns:a16="http://schemas.microsoft.com/office/drawing/2014/main" id="{5089DF0C-EA88-18DA-621B-C2A8C25BAC50}"/>
                  </a:ext>
                </a:extLst>
              </p:cNvPr>
              <p:cNvSpPr txBox="1"/>
              <p:nvPr/>
            </p:nvSpPr>
            <p:spPr>
              <a:xfrm>
                <a:off x="3923928" y="5517232"/>
                <a:ext cx="14401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Two Prices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26">
                    <a:extLst>
                      <a:ext uri="{FF2B5EF4-FFF2-40B4-BE49-F238E27FC236}">
                        <a16:creationId xmlns:a16="http://schemas.microsoft.com/office/drawing/2014/main" id="{5F87D9E9-16D1-32C0-FB57-9F6337B02187}"/>
                      </a:ext>
                    </a:extLst>
                  </p:cNvPr>
                  <p:cNvSpPr txBox="1"/>
                  <p:nvPr/>
                </p:nvSpPr>
                <p:spPr>
                  <a:xfrm>
                    <a:off x="5796136" y="5301208"/>
                    <a:ext cx="19588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5" name="文本框 26">
                    <a:extLst>
                      <a:ext uri="{FF2B5EF4-FFF2-40B4-BE49-F238E27FC236}">
                        <a16:creationId xmlns:a16="http://schemas.microsoft.com/office/drawing/2014/main" id="{5F87D9E9-16D1-32C0-FB57-9F6337B021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6136" y="5301208"/>
                    <a:ext cx="195887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1765"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3">
                  <a:extLst>
                    <a:ext uri="{FF2B5EF4-FFF2-40B4-BE49-F238E27FC236}">
                      <a16:creationId xmlns:a16="http://schemas.microsoft.com/office/drawing/2014/main" id="{0872B370-A652-3892-FB08-B95430F7F01A}"/>
                    </a:ext>
                  </a:extLst>
                </p:cNvPr>
                <p:cNvSpPr txBox="1"/>
                <p:nvPr/>
              </p:nvSpPr>
              <p:spPr>
                <a:xfrm>
                  <a:off x="3059832" y="3212976"/>
                  <a:ext cx="2142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文本框 3">
                  <a:extLst>
                    <a:ext uri="{FF2B5EF4-FFF2-40B4-BE49-F238E27FC236}">
                      <a16:creationId xmlns:a16="http://schemas.microsoft.com/office/drawing/2014/main" id="{0872B370-A652-3892-FB08-B95430F7F0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9832" y="3212976"/>
                  <a:ext cx="21422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667" r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组合 28">
            <a:extLst>
              <a:ext uri="{FF2B5EF4-FFF2-40B4-BE49-F238E27FC236}">
                <a16:creationId xmlns:a16="http://schemas.microsoft.com/office/drawing/2014/main" id="{FDC1847A-11AD-B26C-D757-B95677A62E5B}"/>
              </a:ext>
            </a:extLst>
          </p:cNvPr>
          <p:cNvGrpSpPr/>
          <p:nvPr/>
        </p:nvGrpSpPr>
        <p:grpSpPr>
          <a:xfrm>
            <a:off x="5581910" y="3212976"/>
            <a:ext cx="2550216" cy="2592288"/>
            <a:chOff x="5581910" y="3212976"/>
            <a:chExt cx="2550216" cy="2592288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943122A1-145F-C4B0-AD0C-1F3B8220E1CA}"/>
                </a:ext>
              </a:extLst>
            </p:cNvPr>
            <p:cNvGrpSpPr/>
            <p:nvPr/>
          </p:nvGrpSpPr>
          <p:grpSpPr>
            <a:xfrm>
              <a:off x="5775999" y="3378478"/>
              <a:ext cx="2356127" cy="2426786"/>
              <a:chOff x="6156176" y="3429000"/>
              <a:chExt cx="2356127" cy="2426786"/>
            </a:xfrm>
          </p:grpSpPr>
          <p:sp>
            <p:nvSpPr>
              <p:cNvPr id="39" name="文本框 43">
                <a:extLst>
                  <a:ext uri="{FF2B5EF4-FFF2-40B4-BE49-F238E27FC236}">
                    <a16:creationId xmlns:a16="http://schemas.microsoft.com/office/drawing/2014/main" id="{A8842631-66E0-806C-BAB4-D1B4C3019196}"/>
                  </a:ext>
                </a:extLst>
              </p:cNvPr>
              <p:cNvSpPr txBox="1"/>
              <p:nvPr/>
            </p:nvSpPr>
            <p:spPr>
              <a:xfrm>
                <a:off x="6300192" y="5517232"/>
                <a:ext cx="18002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 Multiple Prices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直角三角形 49">
                <a:extLst>
                  <a:ext uri="{FF2B5EF4-FFF2-40B4-BE49-F238E27FC236}">
                    <a16:creationId xmlns:a16="http://schemas.microsoft.com/office/drawing/2014/main" id="{700462C2-C630-C57C-4C13-FCF0713DB966}"/>
                  </a:ext>
                </a:extLst>
              </p:cNvPr>
              <p:cNvSpPr/>
              <p:nvPr/>
            </p:nvSpPr>
            <p:spPr>
              <a:xfrm>
                <a:off x="6233244" y="3862362"/>
                <a:ext cx="1510630" cy="1510854"/>
              </a:xfrm>
              <a:custGeom>
                <a:avLst/>
                <a:gdLst>
                  <a:gd name="connsiteX0" fmla="*/ 0 w 216024"/>
                  <a:gd name="connsiteY0" fmla="*/ 144016 h 144016"/>
                  <a:gd name="connsiteX1" fmla="*/ 0 w 216024"/>
                  <a:gd name="connsiteY1" fmla="*/ 0 h 144016"/>
                  <a:gd name="connsiteX2" fmla="*/ 216024 w 216024"/>
                  <a:gd name="connsiteY2" fmla="*/ 144016 h 144016"/>
                  <a:gd name="connsiteX3" fmla="*/ 0 w 216024"/>
                  <a:gd name="connsiteY3" fmla="*/ 144016 h 144016"/>
                  <a:gd name="connsiteX0" fmla="*/ 0 w 216024"/>
                  <a:gd name="connsiteY0" fmla="*/ 179735 h 179735"/>
                  <a:gd name="connsiteX1" fmla="*/ 0 w 216024"/>
                  <a:gd name="connsiteY1" fmla="*/ 0 h 179735"/>
                  <a:gd name="connsiteX2" fmla="*/ 216024 w 216024"/>
                  <a:gd name="connsiteY2" fmla="*/ 179735 h 179735"/>
                  <a:gd name="connsiteX3" fmla="*/ 0 w 216024"/>
                  <a:gd name="connsiteY3" fmla="*/ 179735 h 179735"/>
                  <a:gd name="connsiteX0" fmla="*/ 0 w 213643"/>
                  <a:gd name="connsiteY0" fmla="*/ 179735 h 198785"/>
                  <a:gd name="connsiteX1" fmla="*/ 0 w 213643"/>
                  <a:gd name="connsiteY1" fmla="*/ 0 h 198785"/>
                  <a:gd name="connsiteX2" fmla="*/ 213643 w 213643"/>
                  <a:gd name="connsiteY2" fmla="*/ 198785 h 198785"/>
                  <a:gd name="connsiteX3" fmla="*/ 0 w 213643"/>
                  <a:gd name="connsiteY3" fmla="*/ 179735 h 198785"/>
                  <a:gd name="connsiteX0" fmla="*/ 2381 w 213643"/>
                  <a:gd name="connsiteY0" fmla="*/ 201166 h 201166"/>
                  <a:gd name="connsiteX1" fmla="*/ 0 w 213643"/>
                  <a:gd name="connsiteY1" fmla="*/ 0 h 201166"/>
                  <a:gd name="connsiteX2" fmla="*/ 213643 w 213643"/>
                  <a:gd name="connsiteY2" fmla="*/ 198785 h 201166"/>
                  <a:gd name="connsiteX3" fmla="*/ 2381 w 213643"/>
                  <a:gd name="connsiteY3" fmla="*/ 201166 h 201166"/>
                  <a:gd name="connsiteX0" fmla="*/ 2381 w 218405"/>
                  <a:gd name="connsiteY0" fmla="*/ 201166 h 205929"/>
                  <a:gd name="connsiteX1" fmla="*/ 0 w 218405"/>
                  <a:gd name="connsiteY1" fmla="*/ 0 h 205929"/>
                  <a:gd name="connsiteX2" fmla="*/ 218405 w 218405"/>
                  <a:gd name="connsiteY2" fmla="*/ 205929 h 205929"/>
                  <a:gd name="connsiteX3" fmla="*/ 2381 w 218405"/>
                  <a:gd name="connsiteY3" fmla="*/ 201166 h 205929"/>
                  <a:gd name="connsiteX0" fmla="*/ 2381 w 218405"/>
                  <a:gd name="connsiteY0" fmla="*/ 205928 h 205929"/>
                  <a:gd name="connsiteX1" fmla="*/ 0 w 218405"/>
                  <a:gd name="connsiteY1" fmla="*/ 0 h 205929"/>
                  <a:gd name="connsiteX2" fmla="*/ 218405 w 218405"/>
                  <a:gd name="connsiteY2" fmla="*/ 205929 h 205929"/>
                  <a:gd name="connsiteX3" fmla="*/ 2381 w 218405"/>
                  <a:gd name="connsiteY3" fmla="*/ 205928 h 205929"/>
                  <a:gd name="connsiteX0" fmla="*/ 1437481 w 1653505"/>
                  <a:gd name="connsiteY0" fmla="*/ 1510853 h 1510854"/>
                  <a:gd name="connsiteX1" fmla="*/ 0 w 1653505"/>
                  <a:gd name="connsiteY1" fmla="*/ 0 h 1510854"/>
                  <a:gd name="connsiteX2" fmla="*/ 1653505 w 1653505"/>
                  <a:gd name="connsiteY2" fmla="*/ 1510854 h 1510854"/>
                  <a:gd name="connsiteX3" fmla="*/ 1437481 w 1653505"/>
                  <a:gd name="connsiteY3" fmla="*/ 1510853 h 1510854"/>
                  <a:gd name="connsiteX0" fmla="*/ 59531 w 1653505"/>
                  <a:gd name="connsiteY0" fmla="*/ 1510853 h 1510854"/>
                  <a:gd name="connsiteX1" fmla="*/ 0 w 1653505"/>
                  <a:gd name="connsiteY1" fmla="*/ 0 h 1510854"/>
                  <a:gd name="connsiteX2" fmla="*/ 1653505 w 1653505"/>
                  <a:gd name="connsiteY2" fmla="*/ 1510854 h 1510854"/>
                  <a:gd name="connsiteX3" fmla="*/ 59531 w 1653505"/>
                  <a:gd name="connsiteY3" fmla="*/ 1510853 h 1510854"/>
                  <a:gd name="connsiteX0" fmla="*/ 59531 w 1510630"/>
                  <a:gd name="connsiteY0" fmla="*/ 1510853 h 1510854"/>
                  <a:gd name="connsiteX1" fmla="*/ 0 w 1510630"/>
                  <a:gd name="connsiteY1" fmla="*/ 0 h 1510854"/>
                  <a:gd name="connsiteX2" fmla="*/ 1510630 w 1510630"/>
                  <a:gd name="connsiteY2" fmla="*/ 1510854 h 1510854"/>
                  <a:gd name="connsiteX3" fmla="*/ 59531 w 1510630"/>
                  <a:gd name="connsiteY3" fmla="*/ 1510853 h 1510854"/>
                  <a:gd name="connsiteX0" fmla="*/ 21431 w 1510630"/>
                  <a:gd name="connsiteY0" fmla="*/ 1510853 h 1510854"/>
                  <a:gd name="connsiteX1" fmla="*/ 0 w 1510630"/>
                  <a:gd name="connsiteY1" fmla="*/ 0 h 1510854"/>
                  <a:gd name="connsiteX2" fmla="*/ 1510630 w 1510630"/>
                  <a:gd name="connsiteY2" fmla="*/ 1510854 h 1510854"/>
                  <a:gd name="connsiteX3" fmla="*/ 21431 w 1510630"/>
                  <a:gd name="connsiteY3" fmla="*/ 1510853 h 1510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10630" h="1510854">
                    <a:moveTo>
                      <a:pt x="21431" y="1510853"/>
                    </a:moveTo>
                    <a:cubicBezTo>
                      <a:pt x="20637" y="1443798"/>
                      <a:pt x="794" y="67055"/>
                      <a:pt x="0" y="0"/>
                    </a:cubicBezTo>
                    <a:lnTo>
                      <a:pt x="1510630" y="1510854"/>
                    </a:lnTo>
                    <a:lnTo>
                      <a:pt x="21431" y="1510853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矩形 80">
                <a:extLst>
                  <a:ext uri="{FF2B5EF4-FFF2-40B4-BE49-F238E27FC236}">
                    <a16:creationId xmlns:a16="http://schemas.microsoft.com/office/drawing/2014/main" id="{1DA487BB-18FB-5964-F528-4C1FB5D273CC}"/>
                  </a:ext>
                </a:extLst>
              </p:cNvPr>
              <p:cNvSpPr/>
              <p:nvPr/>
            </p:nvSpPr>
            <p:spPr>
              <a:xfrm>
                <a:off x="6516216" y="4221088"/>
                <a:ext cx="72008" cy="114297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81">
                <a:extLst>
                  <a:ext uri="{FF2B5EF4-FFF2-40B4-BE49-F238E27FC236}">
                    <a16:creationId xmlns:a16="http://schemas.microsoft.com/office/drawing/2014/main" id="{396578B9-586A-5155-0F33-CBD7A5768C1E}"/>
                  </a:ext>
                </a:extLst>
              </p:cNvPr>
              <p:cNvSpPr/>
              <p:nvPr/>
            </p:nvSpPr>
            <p:spPr>
              <a:xfrm>
                <a:off x="6372200" y="4077072"/>
                <a:ext cx="72008" cy="129614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82">
                <a:extLst>
                  <a:ext uri="{FF2B5EF4-FFF2-40B4-BE49-F238E27FC236}">
                    <a16:creationId xmlns:a16="http://schemas.microsoft.com/office/drawing/2014/main" id="{0347510A-4416-79DD-0412-8809D56690B1}"/>
                  </a:ext>
                </a:extLst>
              </p:cNvPr>
              <p:cNvSpPr/>
              <p:nvPr/>
            </p:nvSpPr>
            <p:spPr>
              <a:xfrm>
                <a:off x="6300192" y="4005064"/>
                <a:ext cx="72008" cy="136815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83">
                <a:extLst>
                  <a:ext uri="{FF2B5EF4-FFF2-40B4-BE49-F238E27FC236}">
                    <a16:creationId xmlns:a16="http://schemas.microsoft.com/office/drawing/2014/main" id="{D2180342-171A-3604-D9DD-F47712ECB8FD}"/>
                  </a:ext>
                </a:extLst>
              </p:cNvPr>
              <p:cNvSpPr/>
              <p:nvPr/>
            </p:nvSpPr>
            <p:spPr>
              <a:xfrm>
                <a:off x="6228184" y="3933056"/>
                <a:ext cx="72008" cy="144016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矩形 89">
                <a:extLst>
                  <a:ext uri="{FF2B5EF4-FFF2-40B4-BE49-F238E27FC236}">
                    <a16:creationId xmlns:a16="http://schemas.microsoft.com/office/drawing/2014/main" id="{ED32B625-2E20-5330-0189-F2A184CB308F}"/>
                  </a:ext>
                </a:extLst>
              </p:cNvPr>
              <p:cNvSpPr/>
              <p:nvPr/>
            </p:nvSpPr>
            <p:spPr>
              <a:xfrm>
                <a:off x="6444208" y="4140000"/>
                <a:ext cx="72008" cy="123120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90">
                <a:extLst>
                  <a:ext uri="{FF2B5EF4-FFF2-40B4-BE49-F238E27FC236}">
                    <a16:creationId xmlns:a16="http://schemas.microsoft.com/office/drawing/2014/main" id="{AD8574F3-6EBD-44A7-3409-5102A599DAB1}"/>
                  </a:ext>
                </a:extLst>
              </p:cNvPr>
              <p:cNvSpPr/>
              <p:nvPr/>
            </p:nvSpPr>
            <p:spPr>
              <a:xfrm>
                <a:off x="6588224" y="4293096"/>
                <a:ext cx="72008" cy="107096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 91">
                <a:extLst>
                  <a:ext uri="{FF2B5EF4-FFF2-40B4-BE49-F238E27FC236}">
                    <a16:creationId xmlns:a16="http://schemas.microsoft.com/office/drawing/2014/main" id="{AF406510-AE4C-2CF8-DC84-B1B2F29D5B5E}"/>
                  </a:ext>
                </a:extLst>
              </p:cNvPr>
              <p:cNvSpPr/>
              <p:nvPr/>
            </p:nvSpPr>
            <p:spPr>
              <a:xfrm>
                <a:off x="6660232" y="4365104"/>
                <a:ext cx="72008" cy="99896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矩形 92">
                <a:extLst>
                  <a:ext uri="{FF2B5EF4-FFF2-40B4-BE49-F238E27FC236}">
                    <a16:creationId xmlns:a16="http://schemas.microsoft.com/office/drawing/2014/main" id="{843FF0C8-0AD6-7E9F-38A6-1976607841F6}"/>
                  </a:ext>
                </a:extLst>
              </p:cNvPr>
              <p:cNvSpPr/>
              <p:nvPr/>
            </p:nvSpPr>
            <p:spPr>
              <a:xfrm>
                <a:off x="6732240" y="4437112"/>
                <a:ext cx="72008" cy="92695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93">
                <a:extLst>
                  <a:ext uri="{FF2B5EF4-FFF2-40B4-BE49-F238E27FC236}">
                    <a16:creationId xmlns:a16="http://schemas.microsoft.com/office/drawing/2014/main" id="{E63A52DA-C540-946B-B83C-131FAD6B747F}"/>
                  </a:ext>
                </a:extLst>
              </p:cNvPr>
              <p:cNvSpPr/>
              <p:nvPr/>
            </p:nvSpPr>
            <p:spPr>
              <a:xfrm>
                <a:off x="6804248" y="4509120"/>
                <a:ext cx="72008" cy="85494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94">
                <a:extLst>
                  <a:ext uri="{FF2B5EF4-FFF2-40B4-BE49-F238E27FC236}">
                    <a16:creationId xmlns:a16="http://schemas.microsoft.com/office/drawing/2014/main" id="{DB978F57-A50C-7689-3F5B-70C1F84CEB63}"/>
                  </a:ext>
                </a:extLst>
              </p:cNvPr>
              <p:cNvSpPr/>
              <p:nvPr/>
            </p:nvSpPr>
            <p:spPr>
              <a:xfrm>
                <a:off x="6876256" y="4581128"/>
                <a:ext cx="72008" cy="78293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矩形 95">
                <a:extLst>
                  <a:ext uri="{FF2B5EF4-FFF2-40B4-BE49-F238E27FC236}">
                    <a16:creationId xmlns:a16="http://schemas.microsoft.com/office/drawing/2014/main" id="{EC5DCA59-7CB5-DA48-B50B-7651F29F4C06}"/>
                  </a:ext>
                </a:extLst>
              </p:cNvPr>
              <p:cNvSpPr/>
              <p:nvPr/>
            </p:nvSpPr>
            <p:spPr>
              <a:xfrm>
                <a:off x="6948264" y="4653136"/>
                <a:ext cx="72008" cy="71092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矩形 96">
                <a:extLst>
                  <a:ext uri="{FF2B5EF4-FFF2-40B4-BE49-F238E27FC236}">
                    <a16:creationId xmlns:a16="http://schemas.microsoft.com/office/drawing/2014/main" id="{DD471E7D-DA2F-DDE8-24D0-55EC78FD7800}"/>
                  </a:ext>
                </a:extLst>
              </p:cNvPr>
              <p:cNvSpPr/>
              <p:nvPr/>
            </p:nvSpPr>
            <p:spPr>
              <a:xfrm>
                <a:off x="7020272" y="4725144"/>
                <a:ext cx="72008" cy="63892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矩形 97">
                <a:extLst>
                  <a:ext uri="{FF2B5EF4-FFF2-40B4-BE49-F238E27FC236}">
                    <a16:creationId xmlns:a16="http://schemas.microsoft.com/office/drawing/2014/main" id="{14E79401-A114-8ECB-EE8E-0C43D7811390}"/>
                  </a:ext>
                </a:extLst>
              </p:cNvPr>
              <p:cNvSpPr/>
              <p:nvPr/>
            </p:nvSpPr>
            <p:spPr>
              <a:xfrm>
                <a:off x="7092280" y="4797152"/>
                <a:ext cx="72008" cy="56691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 98">
                <a:extLst>
                  <a:ext uri="{FF2B5EF4-FFF2-40B4-BE49-F238E27FC236}">
                    <a16:creationId xmlns:a16="http://schemas.microsoft.com/office/drawing/2014/main" id="{380763D2-F7F5-AFA4-D0E1-E7B13F98288D}"/>
                  </a:ext>
                </a:extLst>
              </p:cNvPr>
              <p:cNvSpPr/>
              <p:nvPr/>
            </p:nvSpPr>
            <p:spPr>
              <a:xfrm>
                <a:off x="7164288" y="4869160"/>
                <a:ext cx="72008" cy="49490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矩形 99">
                <a:extLst>
                  <a:ext uri="{FF2B5EF4-FFF2-40B4-BE49-F238E27FC236}">
                    <a16:creationId xmlns:a16="http://schemas.microsoft.com/office/drawing/2014/main" id="{0DC96DB9-FB78-90EE-C0A1-8D56F530DA0F}"/>
                  </a:ext>
                </a:extLst>
              </p:cNvPr>
              <p:cNvSpPr/>
              <p:nvPr/>
            </p:nvSpPr>
            <p:spPr>
              <a:xfrm>
                <a:off x="7236296" y="4941168"/>
                <a:ext cx="72008" cy="42289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矩形 100">
                <a:extLst>
                  <a:ext uri="{FF2B5EF4-FFF2-40B4-BE49-F238E27FC236}">
                    <a16:creationId xmlns:a16="http://schemas.microsoft.com/office/drawing/2014/main" id="{20F5ABCD-58C8-0208-F4CD-8C6C18FB93FC}"/>
                  </a:ext>
                </a:extLst>
              </p:cNvPr>
              <p:cNvSpPr/>
              <p:nvPr/>
            </p:nvSpPr>
            <p:spPr>
              <a:xfrm>
                <a:off x="7308304" y="5013176"/>
                <a:ext cx="72008" cy="35088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矩形 101">
                <a:extLst>
                  <a:ext uri="{FF2B5EF4-FFF2-40B4-BE49-F238E27FC236}">
                    <a16:creationId xmlns:a16="http://schemas.microsoft.com/office/drawing/2014/main" id="{38B0A17D-B837-7605-5586-0AAB82AFD608}"/>
                  </a:ext>
                </a:extLst>
              </p:cNvPr>
              <p:cNvSpPr/>
              <p:nvPr/>
            </p:nvSpPr>
            <p:spPr>
              <a:xfrm>
                <a:off x="7380312" y="5085184"/>
                <a:ext cx="72008" cy="27888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102">
                <a:extLst>
                  <a:ext uri="{FF2B5EF4-FFF2-40B4-BE49-F238E27FC236}">
                    <a16:creationId xmlns:a16="http://schemas.microsoft.com/office/drawing/2014/main" id="{E62D905C-3800-0E1B-D8D7-C290DD8646A2}"/>
                  </a:ext>
                </a:extLst>
              </p:cNvPr>
              <p:cNvSpPr/>
              <p:nvPr/>
            </p:nvSpPr>
            <p:spPr>
              <a:xfrm>
                <a:off x="7452320" y="5157192"/>
                <a:ext cx="72008" cy="20687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103">
                <a:extLst>
                  <a:ext uri="{FF2B5EF4-FFF2-40B4-BE49-F238E27FC236}">
                    <a16:creationId xmlns:a16="http://schemas.microsoft.com/office/drawing/2014/main" id="{84E65DBB-E108-1304-1DBB-D0B1F7A062EB}"/>
                  </a:ext>
                </a:extLst>
              </p:cNvPr>
              <p:cNvSpPr/>
              <p:nvPr/>
            </p:nvSpPr>
            <p:spPr>
              <a:xfrm>
                <a:off x="7524328" y="5229200"/>
                <a:ext cx="72008" cy="13486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104">
                <a:extLst>
                  <a:ext uri="{FF2B5EF4-FFF2-40B4-BE49-F238E27FC236}">
                    <a16:creationId xmlns:a16="http://schemas.microsoft.com/office/drawing/2014/main" id="{18B934F2-D350-D20D-1A0F-41810141427A}"/>
                  </a:ext>
                </a:extLst>
              </p:cNvPr>
              <p:cNvSpPr/>
              <p:nvPr/>
            </p:nvSpPr>
            <p:spPr>
              <a:xfrm>
                <a:off x="7596336" y="5301208"/>
                <a:ext cx="72008" cy="6285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直角三角形 49">
                <a:extLst>
                  <a:ext uri="{FF2B5EF4-FFF2-40B4-BE49-F238E27FC236}">
                    <a16:creationId xmlns:a16="http://schemas.microsoft.com/office/drawing/2014/main" id="{4B3F5C33-B0B8-EE71-5071-F57B62A48F09}"/>
                  </a:ext>
                </a:extLst>
              </p:cNvPr>
              <p:cNvSpPr/>
              <p:nvPr/>
            </p:nvSpPr>
            <p:spPr>
              <a:xfrm>
                <a:off x="6163481" y="3799135"/>
                <a:ext cx="64704" cy="61913"/>
              </a:xfrm>
              <a:custGeom>
                <a:avLst/>
                <a:gdLst>
                  <a:gd name="connsiteX0" fmla="*/ 0 w 216024"/>
                  <a:gd name="connsiteY0" fmla="*/ 144016 h 144016"/>
                  <a:gd name="connsiteX1" fmla="*/ 0 w 216024"/>
                  <a:gd name="connsiteY1" fmla="*/ 0 h 144016"/>
                  <a:gd name="connsiteX2" fmla="*/ 216024 w 216024"/>
                  <a:gd name="connsiteY2" fmla="*/ 144016 h 144016"/>
                  <a:gd name="connsiteX3" fmla="*/ 0 w 216024"/>
                  <a:gd name="connsiteY3" fmla="*/ 144016 h 144016"/>
                  <a:gd name="connsiteX0" fmla="*/ 0 w 216024"/>
                  <a:gd name="connsiteY0" fmla="*/ 179735 h 179735"/>
                  <a:gd name="connsiteX1" fmla="*/ 0 w 216024"/>
                  <a:gd name="connsiteY1" fmla="*/ 0 h 179735"/>
                  <a:gd name="connsiteX2" fmla="*/ 216024 w 216024"/>
                  <a:gd name="connsiteY2" fmla="*/ 179735 h 179735"/>
                  <a:gd name="connsiteX3" fmla="*/ 0 w 216024"/>
                  <a:gd name="connsiteY3" fmla="*/ 179735 h 179735"/>
                  <a:gd name="connsiteX0" fmla="*/ 0 w 213643"/>
                  <a:gd name="connsiteY0" fmla="*/ 179735 h 198785"/>
                  <a:gd name="connsiteX1" fmla="*/ 0 w 213643"/>
                  <a:gd name="connsiteY1" fmla="*/ 0 h 198785"/>
                  <a:gd name="connsiteX2" fmla="*/ 213643 w 213643"/>
                  <a:gd name="connsiteY2" fmla="*/ 198785 h 198785"/>
                  <a:gd name="connsiteX3" fmla="*/ 0 w 213643"/>
                  <a:gd name="connsiteY3" fmla="*/ 179735 h 198785"/>
                  <a:gd name="connsiteX0" fmla="*/ 2381 w 213643"/>
                  <a:gd name="connsiteY0" fmla="*/ 201166 h 201166"/>
                  <a:gd name="connsiteX1" fmla="*/ 0 w 213643"/>
                  <a:gd name="connsiteY1" fmla="*/ 0 h 201166"/>
                  <a:gd name="connsiteX2" fmla="*/ 213643 w 213643"/>
                  <a:gd name="connsiteY2" fmla="*/ 198785 h 201166"/>
                  <a:gd name="connsiteX3" fmla="*/ 2381 w 213643"/>
                  <a:gd name="connsiteY3" fmla="*/ 201166 h 201166"/>
                  <a:gd name="connsiteX0" fmla="*/ 2381 w 218405"/>
                  <a:gd name="connsiteY0" fmla="*/ 201166 h 205929"/>
                  <a:gd name="connsiteX1" fmla="*/ 0 w 218405"/>
                  <a:gd name="connsiteY1" fmla="*/ 0 h 205929"/>
                  <a:gd name="connsiteX2" fmla="*/ 218405 w 218405"/>
                  <a:gd name="connsiteY2" fmla="*/ 205929 h 205929"/>
                  <a:gd name="connsiteX3" fmla="*/ 2381 w 218405"/>
                  <a:gd name="connsiteY3" fmla="*/ 201166 h 205929"/>
                  <a:gd name="connsiteX0" fmla="*/ 2381 w 218405"/>
                  <a:gd name="connsiteY0" fmla="*/ 205928 h 205929"/>
                  <a:gd name="connsiteX1" fmla="*/ 0 w 218405"/>
                  <a:gd name="connsiteY1" fmla="*/ 0 h 205929"/>
                  <a:gd name="connsiteX2" fmla="*/ 218405 w 218405"/>
                  <a:gd name="connsiteY2" fmla="*/ 205929 h 205929"/>
                  <a:gd name="connsiteX3" fmla="*/ 2381 w 218405"/>
                  <a:gd name="connsiteY3" fmla="*/ 205928 h 205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405" h="205929">
                    <a:moveTo>
                      <a:pt x="2381" y="205928"/>
                    </a:moveTo>
                    <a:cubicBezTo>
                      <a:pt x="1587" y="138873"/>
                      <a:pt x="794" y="67055"/>
                      <a:pt x="0" y="0"/>
                    </a:cubicBezTo>
                    <a:lnTo>
                      <a:pt x="218405" y="205929"/>
                    </a:lnTo>
                    <a:lnTo>
                      <a:pt x="2381" y="205928"/>
                    </a:lnTo>
                    <a:close/>
                  </a:path>
                </a:pathLst>
              </a:cu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2" name="矩形 84">
                <a:extLst>
                  <a:ext uri="{FF2B5EF4-FFF2-40B4-BE49-F238E27FC236}">
                    <a16:creationId xmlns:a16="http://schemas.microsoft.com/office/drawing/2014/main" id="{B308FB95-8842-4D88-9D5A-FFE65D79A052}"/>
                  </a:ext>
                </a:extLst>
              </p:cNvPr>
              <p:cNvSpPr/>
              <p:nvPr/>
            </p:nvSpPr>
            <p:spPr>
              <a:xfrm>
                <a:off x="6156280" y="3861048"/>
                <a:ext cx="71904" cy="151015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3" name="直接连接符 85">
                <a:extLst>
                  <a:ext uri="{FF2B5EF4-FFF2-40B4-BE49-F238E27FC236}">
                    <a16:creationId xmlns:a16="http://schemas.microsoft.com/office/drawing/2014/main" id="{EC8A7AD1-5248-0E2A-1F5A-B485B702D0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9880" y="3429000"/>
                <a:ext cx="0" cy="19442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87">
                <a:extLst>
                  <a:ext uri="{FF2B5EF4-FFF2-40B4-BE49-F238E27FC236}">
                    <a16:creationId xmlns:a16="http://schemas.microsoft.com/office/drawing/2014/main" id="{2018F6A4-6254-F2D7-965A-86C15CD511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5377" y="3787322"/>
                <a:ext cx="1584176" cy="158417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86">
                <a:extLst>
                  <a:ext uri="{FF2B5EF4-FFF2-40B4-BE49-F238E27FC236}">
                    <a16:creationId xmlns:a16="http://schemas.microsoft.com/office/drawing/2014/main" id="{AEA45E22-2663-8AF1-1744-B461718603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56176" y="5373216"/>
                <a:ext cx="2151856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本框 112">
                    <a:extLst>
                      <a:ext uri="{FF2B5EF4-FFF2-40B4-BE49-F238E27FC236}">
                        <a16:creationId xmlns:a16="http://schemas.microsoft.com/office/drawing/2014/main" id="{E99DBEAC-2EA3-6B97-AB22-DA738BF4D107}"/>
                      </a:ext>
                    </a:extLst>
                  </p:cNvPr>
                  <p:cNvSpPr txBox="1"/>
                  <p:nvPr/>
                </p:nvSpPr>
                <p:spPr>
                  <a:xfrm>
                    <a:off x="8316416" y="5301208"/>
                    <a:ext cx="19588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6" name="文本框 112">
                    <a:extLst>
                      <a:ext uri="{FF2B5EF4-FFF2-40B4-BE49-F238E27FC236}">
                        <a16:creationId xmlns:a16="http://schemas.microsoft.com/office/drawing/2014/main" id="{E99DBEAC-2EA3-6B97-AB22-DA738BF4D1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16416" y="5301208"/>
                    <a:ext cx="19588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765"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4">
                  <a:extLst>
                    <a:ext uri="{FF2B5EF4-FFF2-40B4-BE49-F238E27FC236}">
                      <a16:creationId xmlns:a16="http://schemas.microsoft.com/office/drawing/2014/main" id="{E51DD7C3-F3B4-4406-80FE-06F8837D53F5}"/>
                    </a:ext>
                  </a:extLst>
                </p:cNvPr>
                <p:cNvSpPr txBox="1"/>
                <p:nvPr/>
              </p:nvSpPr>
              <p:spPr>
                <a:xfrm>
                  <a:off x="5581910" y="3212976"/>
                  <a:ext cx="2142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文本框 4">
                  <a:extLst>
                    <a:ext uri="{FF2B5EF4-FFF2-40B4-BE49-F238E27FC236}">
                      <a16:creationId xmlns:a16="http://schemas.microsoft.com/office/drawing/2014/main" id="{E51DD7C3-F3B4-4406-80FE-06F8837D5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1910" y="3212976"/>
                  <a:ext cx="21422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2222" r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BD1B321-63FC-55C7-41F9-4BA3C755CF02}"/>
              </a:ext>
            </a:extLst>
          </p:cNvPr>
          <p:cNvSpPr/>
          <p:nvPr/>
        </p:nvSpPr>
        <p:spPr>
          <a:xfrm>
            <a:off x="582932" y="1629033"/>
            <a:ext cx="7886245" cy="100027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</a:rPr>
              <a:t>Q2: </a:t>
            </a:r>
            <a:r>
              <a:rPr lang="en-US" dirty="0">
                <a:solidFill>
                  <a:schemeClr val="tx2"/>
                </a:solidFill>
              </a:rPr>
              <a:t>Do these pricing policies help or hurt customers? (</a:t>
            </a:r>
            <a:r>
              <a:rPr lang="en-US" sz="1800" dirty="0">
                <a:solidFill>
                  <a:schemeClr val="tx2"/>
                </a:solidFill>
              </a:rPr>
              <a:t>𝜀 = 0)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9" name="组合 12">
            <a:extLst>
              <a:ext uri="{FF2B5EF4-FFF2-40B4-BE49-F238E27FC236}">
                <a16:creationId xmlns:a16="http://schemas.microsoft.com/office/drawing/2014/main" id="{FDBE4020-BB69-910A-B1A0-9A340782BEFF}"/>
              </a:ext>
            </a:extLst>
          </p:cNvPr>
          <p:cNvGrpSpPr/>
          <p:nvPr/>
        </p:nvGrpSpPr>
        <p:grpSpPr>
          <a:xfrm>
            <a:off x="7288167" y="2743210"/>
            <a:ext cx="1224136" cy="1226101"/>
            <a:chOff x="7288167" y="2708920"/>
            <a:chExt cx="1224136" cy="1226101"/>
          </a:xfrm>
        </p:grpSpPr>
        <p:sp>
          <p:nvSpPr>
            <p:cNvPr id="10" name="文本框 69">
              <a:extLst>
                <a:ext uri="{FF2B5EF4-FFF2-40B4-BE49-F238E27FC236}">
                  <a16:creationId xmlns:a16="http://schemas.microsoft.com/office/drawing/2014/main" id="{E8318AA2-9191-FBDA-6255-06DD4B92EDB1}"/>
                </a:ext>
              </a:extLst>
            </p:cNvPr>
            <p:cNvSpPr txBox="1"/>
            <p:nvPr/>
          </p:nvSpPr>
          <p:spPr>
            <a:xfrm>
              <a:off x="7288167" y="2708920"/>
              <a:ext cx="720080" cy="340519"/>
            </a:xfrm>
            <a:prstGeom prst="round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36000" rIns="36000" rtlCol="0">
              <a:no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Revenue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27">
              <a:extLst>
                <a:ext uri="{FF2B5EF4-FFF2-40B4-BE49-F238E27FC236}">
                  <a16:creationId xmlns:a16="http://schemas.microsoft.com/office/drawing/2014/main" id="{8FD4305A-ADA8-6342-7919-F892885471F1}"/>
                </a:ext>
              </a:extLst>
            </p:cNvPr>
            <p:cNvSpPr txBox="1"/>
            <p:nvPr/>
          </p:nvSpPr>
          <p:spPr>
            <a:xfrm>
              <a:off x="7288167" y="3594502"/>
              <a:ext cx="1224136" cy="34051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36000" rIns="36000" rtlCol="0">
              <a:no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Deadweight Loss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本框 2">
              <a:extLst>
                <a:ext uri="{FF2B5EF4-FFF2-40B4-BE49-F238E27FC236}">
                  <a16:creationId xmlns:a16="http://schemas.microsoft.com/office/drawing/2014/main" id="{3FD00E82-2CC0-47E0-0AF0-008C6B0C4B68}"/>
                </a:ext>
              </a:extLst>
            </p:cNvPr>
            <p:cNvSpPr txBox="1"/>
            <p:nvPr/>
          </p:nvSpPr>
          <p:spPr>
            <a:xfrm>
              <a:off x="7288167" y="3160489"/>
              <a:ext cx="720080" cy="3405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36000" rIns="36000" rtlCol="0">
              <a:no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Surplus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90">
                <a:extLst>
                  <a:ext uri="{FF2B5EF4-FFF2-40B4-BE49-F238E27FC236}">
                    <a16:creationId xmlns:a16="http://schemas.microsoft.com/office/drawing/2014/main" id="{4492D79E-EDBB-1ED5-2BB3-BE67CBCF2959}"/>
                  </a:ext>
                </a:extLst>
              </p:cNvPr>
              <p:cNvSpPr txBox="1"/>
              <p:nvPr/>
            </p:nvSpPr>
            <p:spPr>
              <a:xfrm>
                <a:off x="1547664" y="5316066"/>
                <a:ext cx="8211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aseline="-25000">
                          <a:latin typeface="Cambria Math" panose="02040503050406030204" pitchFamily="18" charset="0"/>
                        </a:rPr>
                        <m:t>1,1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=1/2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8" name="文本框 90">
                <a:extLst>
                  <a:ext uri="{FF2B5EF4-FFF2-40B4-BE49-F238E27FC236}">
                    <a16:creationId xmlns:a16="http://schemas.microsoft.com/office/drawing/2014/main" id="{4492D79E-EDBB-1ED5-2BB3-BE67CBCF2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5316066"/>
                <a:ext cx="821122" cy="215444"/>
              </a:xfrm>
              <a:prstGeom prst="rect">
                <a:avLst/>
              </a:prstGeom>
              <a:blipFill>
                <a:blip r:embed="rId7"/>
                <a:stretch>
                  <a:fillRect l="-4545" r="-454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91">
                <a:extLst>
                  <a:ext uri="{FF2B5EF4-FFF2-40B4-BE49-F238E27FC236}">
                    <a16:creationId xmlns:a16="http://schemas.microsoft.com/office/drawing/2014/main" id="{2903E5EB-2F9C-DDF6-53B0-258EE8B3B352}"/>
                  </a:ext>
                </a:extLst>
              </p:cNvPr>
              <p:cNvSpPr txBox="1"/>
              <p:nvPr/>
            </p:nvSpPr>
            <p:spPr>
              <a:xfrm>
                <a:off x="3314442" y="5316066"/>
                <a:ext cx="8579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aseline="-25000"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=1/3,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69" name="文本框 91">
                <a:extLst>
                  <a:ext uri="{FF2B5EF4-FFF2-40B4-BE49-F238E27FC236}">
                    <a16:creationId xmlns:a16="http://schemas.microsoft.com/office/drawing/2014/main" id="{2903E5EB-2F9C-DDF6-53B0-258EE8B3B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442" y="5316066"/>
                <a:ext cx="857992" cy="215444"/>
              </a:xfrm>
              <a:prstGeom prst="rect">
                <a:avLst/>
              </a:prstGeom>
              <a:blipFill>
                <a:blip r:embed="rId8"/>
                <a:stretch>
                  <a:fillRect l="-588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92">
                <a:extLst>
                  <a:ext uri="{FF2B5EF4-FFF2-40B4-BE49-F238E27FC236}">
                    <a16:creationId xmlns:a16="http://schemas.microsoft.com/office/drawing/2014/main" id="{66EF4F42-F3E9-96EB-619B-5E1E058CEC0C}"/>
                  </a:ext>
                </a:extLst>
              </p:cNvPr>
              <p:cNvSpPr txBox="1"/>
              <p:nvPr/>
            </p:nvSpPr>
            <p:spPr>
              <a:xfrm>
                <a:off x="4255245" y="5316066"/>
                <a:ext cx="7666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1400" baseline="-25000">
                        <a:latin typeface="Cambria Math" panose="02040503050406030204" pitchFamily="18" charset="0"/>
                      </a:rPr>
                      <m:t>2,2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altLang="zh-CN" sz="1400" dirty="0"/>
                  <a:t>3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70" name="文本框 92">
                <a:extLst>
                  <a:ext uri="{FF2B5EF4-FFF2-40B4-BE49-F238E27FC236}">
                    <a16:creationId xmlns:a16="http://schemas.microsoft.com/office/drawing/2014/main" id="{66EF4F42-F3E9-96EB-619B-5E1E058CE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245" y="5316066"/>
                <a:ext cx="766620" cy="215444"/>
              </a:xfrm>
              <a:prstGeom prst="rect">
                <a:avLst/>
              </a:prstGeom>
              <a:blipFill>
                <a:blip r:embed="rId9"/>
                <a:stretch>
                  <a:fillRect l="-9836" t="-22222" r="-1311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62">
                <a:extLst>
                  <a:ext uri="{FF2B5EF4-FFF2-40B4-BE49-F238E27FC236}">
                    <a16:creationId xmlns:a16="http://schemas.microsoft.com/office/drawing/2014/main" id="{E334B341-D201-D9DC-0C3E-379982043243}"/>
                  </a:ext>
                </a:extLst>
              </p:cNvPr>
              <p:cNvSpPr txBox="1"/>
              <p:nvPr/>
            </p:nvSpPr>
            <p:spPr>
              <a:xfrm>
                <a:off x="416406" y="4406334"/>
                <a:ext cx="5434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1400" i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acc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="0" i="0" baseline="-25000" smtClean="0">
                          <a:latin typeface="Cambria Math" panose="02040503050406030204" pitchFamily="18" charset="0"/>
                        </a:rPr>
                        <m:t>1,1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62">
                <a:extLst>
                  <a:ext uri="{FF2B5EF4-FFF2-40B4-BE49-F238E27FC236}">
                    <a16:creationId xmlns:a16="http://schemas.microsoft.com/office/drawing/2014/main" id="{E334B341-D201-D9DC-0C3E-379982043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06" y="4406334"/>
                <a:ext cx="543418" cy="215444"/>
              </a:xfrm>
              <a:prstGeom prst="rect">
                <a:avLst/>
              </a:prstGeom>
              <a:blipFill>
                <a:blip r:embed="rId10"/>
                <a:stretch>
                  <a:fillRect l="-6818" r="-11364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2">
                <a:extLst>
                  <a:ext uri="{FF2B5EF4-FFF2-40B4-BE49-F238E27FC236}">
                    <a16:creationId xmlns:a16="http://schemas.microsoft.com/office/drawing/2014/main" id="{A193EBEA-60E4-47B4-B88A-64618AB57E36}"/>
                  </a:ext>
                </a:extLst>
              </p:cNvPr>
              <p:cNvSpPr txBox="1"/>
              <p:nvPr/>
            </p:nvSpPr>
            <p:spPr>
              <a:xfrm>
                <a:off x="2724286" y="4190890"/>
                <a:ext cx="5434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1400" i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acc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="0" i="0" baseline="-25000" smtClean="0"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2">
                <a:extLst>
                  <a:ext uri="{FF2B5EF4-FFF2-40B4-BE49-F238E27FC236}">
                    <a16:creationId xmlns:a16="http://schemas.microsoft.com/office/drawing/2014/main" id="{A193EBEA-60E4-47B4-B88A-64618AB57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286" y="4190890"/>
                <a:ext cx="543418" cy="215444"/>
              </a:xfrm>
              <a:prstGeom prst="rect">
                <a:avLst/>
              </a:prstGeom>
              <a:blipFill>
                <a:blip r:embed="rId11"/>
                <a:stretch>
                  <a:fillRect l="-6818" r="-11364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62">
                <a:extLst>
                  <a:ext uri="{FF2B5EF4-FFF2-40B4-BE49-F238E27FC236}">
                    <a16:creationId xmlns:a16="http://schemas.microsoft.com/office/drawing/2014/main" id="{3D74BFD7-89C4-B495-391A-0EF433E3DB7E}"/>
                  </a:ext>
                </a:extLst>
              </p:cNvPr>
              <p:cNvSpPr txBox="1"/>
              <p:nvPr/>
            </p:nvSpPr>
            <p:spPr>
              <a:xfrm>
                <a:off x="2744164" y="4629036"/>
                <a:ext cx="5434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1400" i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acc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="0" i="0" baseline="-25000" smtClean="0">
                          <a:latin typeface="Cambria Math" panose="02040503050406030204" pitchFamily="18" charset="0"/>
                        </a:rPr>
                        <m:t>2,2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62">
                <a:extLst>
                  <a:ext uri="{FF2B5EF4-FFF2-40B4-BE49-F238E27FC236}">
                    <a16:creationId xmlns:a16="http://schemas.microsoft.com/office/drawing/2014/main" id="{3D74BFD7-89C4-B495-391A-0EF433E3D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164" y="4629036"/>
                <a:ext cx="543418" cy="215444"/>
              </a:xfrm>
              <a:prstGeom prst="rect">
                <a:avLst/>
              </a:prstGeom>
              <a:blipFill>
                <a:blip r:embed="rId12"/>
                <a:stretch>
                  <a:fillRect l="-6977" r="-11628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30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3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733D4-F903-3656-D748-5CC519BAD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DE5B0-4AB9-EF3A-57BA-FAFD6F84E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About Customer Welfare?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879B0-755F-E2A3-F3C6-9639E36FB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7DFC024-7999-F2DB-436E-34E07776377F}"/>
              </a:ext>
            </a:extLst>
          </p:cNvPr>
          <p:cNvSpPr/>
          <p:nvPr/>
        </p:nvSpPr>
        <p:spPr>
          <a:xfrm>
            <a:off x="582932" y="1629033"/>
            <a:ext cx="7886245" cy="17081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</a:rPr>
              <a:t>Q2: </a:t>
            </a:r>
            <a:r>
              <a:rPr lang="en-US" dirty="0">
                <a:solidFill>
                  <a:schemeClr val="tx2"/>
                </a:solidFill>
              </a:rPr>
              <a:t>Do these pricing policies help or hurt customers? (</a:t>
            </a:r>
            <a:r>
              <a:rPr lang="en-US" sz="1800" dirty="0">
                <a:solidFill>
                  <a:schemeClr val="tx2"/>
                </a:solidFill>
              </a:rPr>
              <a:t>𝜀 = 0)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Blip>
                <a:blip r:embed="rId2"/>
              </a:buBlip>
            </a:pPr>
            <a:r>
              <a:rPr lang="en-US" dirty="0">
                <a:solidFill>
                  <a:schemeClr val="tx2"/>
                </a:solidFill>
              </a:rPr>
              <a:t>When k is large, all valuation is converted to revenue</a:t>
            </a:r>
          </a:p>
          <a:p>
            <a:pPr marL="342900" indent="-342900">
              <a:spcAft>
                <a:spcPts val="600"/>
              </a:spcAft>
              <a:buBlip>
                <a:blip r:embed="rId2"/>
              </a:buBlip>
            </a:pPr>
            <a:r>
              <a:rPr lang="en-US" altLang="zh-CN" sz="1800" dirty="0">
                <a:solidFill>
                  <a:schemeClr val="tx2"/>
                </a:solidFill>
                <a:cs typeface="Times New Roman" panose="02020603050405020304" pitchFamily="18" charset="0"/>
              </a:rPr>
              <a:t>Price discrimination can benefit those with the lower ability to pay</a:t>
            </a: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3" name="组合 274">
            <a:extLst>
              <a:ext uri="{FF2B5EF4-FFF2-40B4-BE49-F238E27FC236}">
                <a16:creationId xmlns:a16="http://schemas.microsoft.com/office/drawing/2014/main" id="{FADCE463-D774-A84D-02FF-1F2AFC905606}"/>
              </a:ext>
            </a:extLst>
          </p:cNvPr>
          <p:cNvGrpSpPr/>
          <p:nvPr/>
        </p:nvGrpSpPr>
        <p:grpSpPr>
          <a:xfrm>
            <a:off x="971600" y="3378478"/>
            <a:ext cx="2140103" cy="2426786"/>
            <a:chOff x="1259632" y="3429000"/>
            <a:chExt cx="2140103" cy="2426786"/>
          </a:xfrm>
        </p:grpSpPr>
        <p:sp>
          <p:nvSpPr>
            <p:cNvPr id="4" name="直角三角形 319">
              <a:extLst>
                <a:ext uri="{FF2B5EF4-FFF2-40B4-BE49-F238E27FC236}">
                  <a16:creationId xmlns:a16="http://schemas.microsoft.com/office/drawing/2014/main" id="{078EFDF3-AB4B-31C5-535C-57C4900DFE4A}"/>
                </a:ext>
              </a:extLst>
            </p:cNvPr>
            <p:cNvSpPr/>
            <p:nvPr/>
          </p:nvSpPr>
          <p:spPr>
            <a:xfrm>
              <a:off x="1259632" y="3789040"/>
              <a:ext cx="864096" cy="792088"/>
            </a:xfrm>
            <a:prstGeom prst="rt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直角三角形 320">
              <a:extLst>
                <a:ext uri="{FF2B5EF4-FFF2-40B4-BE49-F238E27FC236}">
                  <a16:creationId xmlns:a16="http://schemas.microsoft.com/office/drawing/2014/main" id="{4EA29F41-BF98-D6DB-64E6-DF7489E65DEE}"/>
                </a:ext>
              </a:extLst>
            </p:cNvPr>
            <p:cNvSpPr/>
            <p:nvPr/>
          </p:nvSpPr>
          <p:spPr>
            <a:xfrm>
              <a:off x="2123728" y="4581128"/>
              <a:ext cx="864096" cy="792088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321">
              <a:extLst>
                <a:ext uri="{FF2B5EF4-FFF2-40B4-BE49-F238E27FC236}">
                  <a16:creationId xmlns:a16="http://schemas.microsoft.com/office/drawing/2014/main" id="{A09266E3-0177-51DE-7802-D40B33D88CA8}"/>
                </a:ext>
              </a:extLst>
            </p:cNvPr>
            <p:cNvSpPr/>
            <p:nvPr/>
          </p:nvSpPr>
          <p:spPr>
            <a:xfrm>
              <a:off x="1259632" y="4581128"/>
              <a:ext cx="864096" cy="79208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322">
              <a:extLst>
                <a:ext uri="{FF2B5EF4-FFF2-40B4-BE49-F238E27FC236}">
                  <a16:creationId xmlns:a16="http://schemas.microsoft.com/office/drawing/2014/main" id="{F3B08B4B-A9CB-1ED7-8E2E-9A0EEAC0F557}"/>
                </a:ext>
              </a:extLst>
            </p:cNvPr>
            <p:cNvCxnSpPr/>
            <p:nvPr/>
          </p:nvCxnSpPr>
          <p:spPr>
            <a:xfrm>
              <a:off x="1259632" y="3429000"/>
              <a:ext cx="0" cy="19442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连接符 323">
              <a:extLst>
                <a:ext uri="{FF2B5EF4-FFF2-40B4-BE49-F238E27FC236}">
                  <a16:creationId xmlns:a16="http://schemas.microsoft.com/office/drawing/2014/main" id="{3238EE82-CBFD-F396-E877-17C690D309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9632" y="5373216"/>
              <a:ext cx="193583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连接符 324">
              <a:extLst>
                <a:ext uri="{FF2B5EF4-FFF2-40B4-BE49-F238E27FC236}">
                  <a16:creationId xmlns:a16="http://schemas.microsoft.com/office/drawing/2014/main" id="{FC4EB468-3E44-44D8-F665-6B820AE4FA8C}"/>
                </a:ext>
              </a:extLst>
            </p:cNvPr>
            <p:cNvCxnSpPr/>
            <p:nvPr/>
          </p:nvCxnSpPr>
          <p:spPr>
            <a:xfrm>
              <a:off x="1259632" y="3789040"/>
              <a:ext cx="1728192" cy="15841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文本框 325">
              <a:extLst>
                <a:ext uri="{FF2B5EF4-FFF2-40B4-BE49-F238E27FC236}">
                  <a16:creationId xmlns:a16="http://schemas.microsoft.com/office/drawing/2014/main" id="{9FA80023-6CB7-2220-5F71-5E7E162112B7}"/>
                </a:ext>
              </a:extLst>
            </p:cNvPr>
            <p:cNvSpPr txBox="1"/>
            <p:nvPr/>
          </p:nvSpPr>
          <p:spPr>
            <a:xfrm>
              <a:off x="1475656" y="5517232"/>
              <a:ext cx="12961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One Price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326">
                  <a:extLst>
                    <a:ext uri="{FF2B5EF4-FFF2-40B4-BE49-F238E27FC236}">
                      <a16:creationId xmlns:a16="http://schemas.microsoft.com/office/drawing/2014/main" id="{BE8C7FFE-D7E3-E5A4-03C9-278797B756BF}"/>
                    </a:ext>
                  </a:extLst>
                </p:cNvPr>
                <p:cNvSpPr txBox="1"/>
                <p:nvPr/>
              </p:nvSpPr>
              <p:spPr>
                <a:xfrm>
                  <a:off x="3203848" y="5301208"/>
                  <a:ext cx="1958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7" name="文本框 326">
                  <a:extLst>
                    <a:ext uri="{FF2B5EF4-FFF2-40B4-BE49-F238E27FC236}">
                      <a16:creationId xmlns:a16="http://schemas.microsoft.com/office/drawing/2014/main" id="{19F13279-E158-C0EF-71F7-1CC135E92F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3848" y="5301208"/>
                  <a:ext cx="19588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5625" r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组合 275">
            <a:extLst>
              <a:ext uri="{FF2B5EF4-FFF2-40B4-BE49-F238E27FC236}">
                <a16:creationId xmlns:a16="http://schemas.microsoft.com/office/drawing/2014/main" id="{70D9364E-9BFB-274D-D5B1-0B3D213DCB81}"/>
              </a:ext>
            </a:extLst>
          </p:cNvPr>
          <p:cNvGrpSpPr/>
          <p:nvPr/>
        </p:nvGrpSpPr>
        <p:grpSpPr>
          <a:xfrm>
            <a:off x="5775999" y="3378478"/>
            <a:ext cx="2356127" cy="2426786"/>
            <a:chOff x="6156176" y="3429000"/>
            <a:chExt cx="2356127" cy="2426786"/>
          </a:xfrm>
        </p:grpSpPr>
        <p:sp>
          <p:nvSpPr>
            <p:cNvPr id="73" name="文本框 291">
              <a:extLst>
                <a:ext uri="{FF2B5EF4-FFF2-40B4-BE49-F238E27FC236}">
                  <a16:creationId xmlns:a16="http://schemas.microsoft.com/office/drawing/2014/main" id="{4FCB1F92-E9AF-53D3-CE45-6D7F1F7F940F}"/>
                </a:ext>
              </a:extLst>
            </p:cNvPr>
            <p:cNvSpPr txBox="1"/>
            <p:nvPr/>
          </p:nvSpPr>
          <p:spPr>
            <a:xfrm>
              <a:off x="6300192" y="5517232"/>
              <a:ext cx="18002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Multiple Prices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直角三角形 49">
              <a:extLst>
                <a:ext uri="{FF2B5EF4-FFF2-40B4-BE49-F238E27FC236}">
                  <a16:creationId xmlns:a16="http://schemas.microsoft.com/office/drawing/2014/main" id="{AB0FEBC5-2461-4D97-7683-632E90606C4E}"/>
                </a:ext>
              </a:extLst>
            </p:cNvPr>
            <p:cNvSpPr/>
            <p:nvPr/>
          </p:nvSpPr>
          <p:spPr>
            <a:xfrm>
              <a:off x="6233244" y="3862362"/>
              <a:ext cx="1510630" cy="1510854"/>
            </a:xfrm>
            <a:custGeom>
              <a:avLst/>
              <a:gdLst>
                <a:gd name="connsiteX0" fmla="*/ 0 w 216024"/>
                <a:gd name="connsiteY0" fmla="*/ 144016 h 144016"/>
                <a:gd name="connsiteX1" fmla="*/ 0 w 216024"/>
                <a:gd name="connsiteY1" fmla="*/ 0 h 144016"/>
                <a:gd name="connsiteX2" fmla="*/ 216024 w 216024"/>
                <a:gd name="connsiteY2" fmla="*/ 144016 h 144016"/>
                <a:gd name="connsiteX3" fmla="*/ 0 w 216024"/>
                <a:gd name="connsiteY3" fmla="*/ 144016 h 144016"/>
                <a:gd name="connsiteX0" fmla="*/ 0 w 216024"/>
                <a:gd name="connsiteY0" fmla="*/ 179735 h 179735"/>
                <a:gd name="connsiteX1" fmla="*/ 0 w 216024"/>
                <a:gd name="connsiteY1" fmla="*/ 0 h 179735"/>
                <a:gd name="connsiteX2" fmla="*/ 216024 w 216024"/>
                <a:gd name="connsiteY2" fmla="*/ 179735 h 179735"/>
                <a:gd name="connsiteX3" fmla="*/ 0 w 216024"/>
                <a:gd name="connsiteY3" fmla="*/ 179735 h 179735"/>
                <a:gd name="connsiteX0" fmla="*/ 0 w 213643"/>
                <a:gd name="connsiteY0" fmla="*/ 179735 h 198785"/>
                <a:gd name="connsiteX1" fmla="*/ 0 w 213643"/>
                <a:gd name="connsiteY1" fmla="*/ 0 h 198785"/>
                <a:gd name="connsiteX2" fmla="*/ 213643 w 213643"/>
                <a:gd name="connsiteY2" fmla="*/ 198785 h 198785"/>
                <a:gd name="connsiteX3" fmla="*/ 0 w 213643"/>
                <a:gd name="connsiteY3" fmla="*/ 179735 h 198785"/>
                <a:gd name="connsiteX0" fmla="*/ 2381 w 213643"/>
                <a:gd name="connsiteY0" fmla="*/ 201166 h 201166"/>
                <a:gd name="connsiteX1" fmla="*/ 0 w 213643"/>
                <a:gd name="connsiteY1" fmla="*/ 0 h 201166"/>
                <a:gd name="connsiteX2" fmla="*/ 213643 w 213643"/>
                <a:gd name="connsiteY2" fmla="*/ 198785 h 201166"/>
                <a:gd name="connsiteX3" fmla="*/ 2381 w 213643"/>
                <a:gd name="connsiteY3" fmla="*/ 201166 h 201166"/>
                <a:gd name="connsiteX0" fmla="*/ 2381 w 218405"/>
                <a:gd name="connsiteY0" fmla="*/ 201166 h 205929"/>
                <a:gd name="connsiteX1" fmla="*/ 0 w 218405"/>
                <a:gd name="connsiteY1" fmla="*/ 0 h 205929"/>
                <a:gd name="connsiteX2" fmla="*/ 218405 w 218405"/>
                <a:gd name="connsiteY2" fmla="*/ 205929 h 205929"/>
                <a:gd name="connsiteX3" fmla="*/ 2381 w 218405"/>
                <a:gd name="connsiteY3" fmla="*/ 201166 h 205929"/>
                <a:gd name="connsiteX0" fmla="*/ 2381 w 218405"/>
                <a:gd name="connsiteY0" fmla="*/ 205928 h 205929"/>
                <a:gd name="connsiteX1" fmla="*/ 0 w 218405"/>
                <a:gd name="connsiteY1" fmla="*/ 0 h 205929"/>
                <a:gd name="connsiteX2" fmla="*/ 218405 w 218405"/>
                <a:gd name="connsiteY2" fmla="*/ 205929 h 205929"/>
                <a:gd name="connsiteX3" fmla="*/ 2381 w 218405"/>
                <a:gd name="connsiteY3" fmla="*/ 205928 h 205929"/>
                <a:gd name="connsiteX0" fmla="*/ 1437481 w 1653505"/>
                <a:gd name="connsiteY0" fmla="*/ 1510853 h 1510854"/>
                <a:gd name="connsiteX1" fmla="*/ 0 w 1653505"/>
                <a:gd name="connsiteY1" fmla="*/ 0 h 1510854"/>
                <a:gd name="connsiteX2" fmla="*/ 1653505 w 1653505"/>
                <a:gd name="connsiteY2" fmla="*/ 1510854 h 1510854"/>
                <a:gd name="connsiteX3" fmla="*/ 1437481 w 1653505"/>
                <a:gd name="connsiteY3" fmla="*/ 1510853 h 1510854"/>
                <a:gd name="connsiteX0" fmla="*/ 59531 w 1653505"/>
                <a:gd name="connsiteY0" fmla="*/ 1510853 h 1510854"/>
                <a:gd name="connsiteX1" fmla="*/ 0 w 1653505"/>
                <a:gd name="connsiteY1" fmla="*/ 0 h 1510854"/>
                <a:gd name="connsiteX2" fmla="*/ 1653505 w 1653505"/>
                <a:gd name="connsiteY2" fmla="*/ 1510854 h 1510854"/>
                <a:gd name="connsiteX3" fmla="*/ 59531 w 1653505"/>
                <a:gd name="connsiteY3" fmla="*/ 1510853 h 1510854"/>
                <a:gd name="connsiteX0" fmla="*/ 59531 w 1510630"/>
                <a:gd name="connsiteY0" fmla="*/ 1510853 h 1510854"/>
                <a:gd name="connsiteX1" fmla="*/ 0 w 1510630"/>
                <a:gd name="connsiteY1" fmla="*/ 0 h 1510854"/>
                <a:gd name="connsiteX2" fmla="*/ 1510630 w 1510630"/>
                <a:gd name="connsiteY2" fmla="*/ 1510854 h 1510854"/>
                <a:gd name="connsiteX3" fmla="*/ 59531 w 1510630"/>
                <a:gd name="connsiteY3" fmla="*/ 1510853 h 1510854"/>
                <a:gd name="connsiteX0" fmla="*/ 21431 w 1510630"/>
                <a:gd name="connsiteY0" fmla="*/ 1510853 h 1510854"/>
                <a:gd name="connsiteX1" fmla="*/ 0 w 1510630"/>
                <a:gd name="connsiteY1" fmla="*/ 0 h 1510854"/>
                <a:gd name="connsiteX2" fmla="*/ 1510630 w 1510630"/>
                <a:gd name="connsiteY2" fmla="*/ 1510854 h 1510854"/>
                <a:gd name="connsiteX3" fmla="*/ 21431 w 1510630"/>
                <a:gd name="connsiteY3" fmla="*/ 1510853 h 151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630" h="1510854">
                  <a:moveTo>
                    <a:pt x="21431" y="1510853"/>
                  </a:moveTo>
                  <a:cubicBezTo>
                    <a:pt x="20637" y="1443798"/>
                    <a:pt x="794" y="67055"/>
                    <a:pt x="0" y="0"/>
                  </a:cubicBezTo>
                  <a:lnTo>
                    <a:pt x="1510630" y="1510854"/>
                  </a:lnTo>
                  <a:lnTo>
                    <a:pt x="21431" y="151085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293">
              <a:extLst>
                <a:ext uri="{FF2B5EF4-FFF2-40B4-BE49-F238E27FC236}">
                  <a16:creationId xmlns:a16="http://schemas.microsoft.com/office/drawing/2014/main" id="{89E924BF-AAA1-5D70-AEC4-8CDC8A80CCA7}"/>
                </a:ext>
              </a:extLst>
            </p:cNvPr>
            <p:cNvSpPr/>
            <p:nvPr/>
          </p:nvSpPr>
          <p:spPr>
            <a:xfrm>
              <a:off x="6516216" y="4221088"/>
              <a:ext cx="72008" cy="11429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294">
              <a:extLst>
                <a:ext uri="{FF2B5EF4-FFF2-40B4-BE49-F238E27FC236}">
                  <a16:creationId xmlns:a16="http://schemas.microsoft.com/office/drawing/2014/main" id="{4343CC12-B4E3-099F-EBDA-4A8A12A37571}"/>
                </a:ext>
              </a:extLst>
            </p:cNvPr>
            <p:cNvSpPr/>
            <p:nvPr/>
          </p:nvSpPr>
          <p:spPr>
            <a:xfrm>
              <a:off x="6372200" y="4077072"/>
              <a:ext cx="72008" cy="129614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295">
              <a:extLst>
                <a:ext uri="{FF2B5EF4-FFF2-40B4-BE49-F238E27FC236}">
                  <a16:creationId xmlns:a16="http://schemas.microsoft.com/office/drawing/2014/main" id="{C038AE9A-3444-2F19-F9A3-49D8CF310519}"/>
                </a:ext>
              </a:extLst>
            </p:cNvPr>
            <p:cNvSpPr/>
            <p:nvPr/>
          </p:nvSpPr>
          <p:spPr>
            <a:xfrm>
              <a:off x="6300192" y="4005064"/>
              <a:ext cx="72008" cy="136815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296">
              <a:extLst>
                <a:ext uri="{FF2B5EF4-FFF2-40B4-BE49-F238E27FC236}">
                  <a16:creationId xmlns:a16="http://schemas.microsoft.com/office/drawing/2014/main" id="{BEA2D89C-49FF-21B4-791D-4DDE34D1971D}"/>
                </a:ext>
              </a:extLst>
            </p:cNvPr>
            <p:cNvSpPr/>
            <p:nvPr/>
          </p:nvSpPr>
          <p:spPr>
            <a:xfrm>
              <a:off x="6228184" y="3933056"/>
              <a:ext cx="72008" cy="144016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297">
              <a:extLst>
                <a:ext uri="{FF2B5EF4-FFF2-40B4-BE49-F238E27FC236}">
                  <a16:creationId xmlns:a16="http://schemas.microsoft.com/office/drawing/2014/main" id="{5F76570D-AA32-34E3-2A52-F6F5C330F271}"/>
                </a:ext>
              </a:extLst>
            </p:cNvPr>
            <p:cNvSpPr/>
            <p:nvPr/>
          </p:nvSpPr>
          <p:spPr>
            <a:xfrm>
              <a:off x="6444208" y="4140000"/>
              <a:ext cx="72008" cy="12312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298">
              <a:extLst>
                <a:ext uri="{FF2B5EF4-FFF2-40B4-BE49-F238E27FC236}">
                  <a16:creationId xmlns:a16="http://schemas.microsoft.com/office/drawing/2014/main" id="{92E163EA-75B3-2907-C459-9042033540DD}"/>
                </a:ext>
              </a:extLst>
            </p:cNvPr>
            <p:cNvSpPr/>
            <p:nvPr/>
          </p:nvSpPr>
          <p:spPr>
            <a:xfrm>
              <a:off x="6588224" y="4293096"/>
              <a:ext cx="72008" cy="107096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299">
              <a:extLst>
                <a:ext uri="{FF2B5EF4-FFF2-40B4-BE49-F238E27FC236}">
                  <a16:creationId xmlns:a16="http://schemas.microsoft.com/office/drawing/2014/main" id="{C28F8055-15BB-142B-F993-76A3EF34903D}"/>
                </a:ext>
              </a:extLst>
            </p:cNvPr>
            <p:cNvSpPr/>
            <p:nvPr/>
          </p:nvSpPr>
          <p:spPr>
            <a:xfrm>
              <a:off x="6660232" y="4365104"/>
              <a:ext cx="72008" cy="99896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300">
              <a:extLst>
                <a:ext uri="{FF2B5EF4-FFF2-40B4-BE49-F238E27FC236}">
                  <a16:creationId xmlns:a16="http://schemas.microsoft.com/office/drawing/2014/main" id="{D0CF234D-5575-2EB1-9EB0-CC2CB800B178}"/>
                </a:ext>
              </a:extLst>
            </p:cNvPr>
            <p:cNvSpPr/>
            <p:nvPr/>
          </p:nvSpPr>
          <p:spPr>
            <a:xfrm>
              <a:off x="6732240" y="4437112"/>
              <a:ext cx="72008" cy="92695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301">
              <a:extLst>
                <a:ext uri="{FF2B5EF4-FFF2-40B4-BE49-F238E27FC236}">
                  <a16:creationId xmlns:a16="http://schemas.microsoft.com/office/drawing/2014/main" id="{FA916960-0CD4-6771-E5E8-EBACFD4933A3}"/>
                </a:ext>
              </a:extLst>
            </p:cNvPr>
            <p:cNvSpPr/>
            <p:nvPr/>
          </p:nvSpPr>
          <p:spPr>
            <a:xfrm>
              <a:off x="6804248" y="4509120"/>
              <a:ext cx="72008" cy="85494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302">
              <a:extLst>
                <a:ext uri="{FF2B5EF4-FFF2-40B4-BE49-F238E27FC236}">
                  <a16:creationId xmlns:a16="http://schemas.microsoft.com/office/drawing/2014/main" id="{837DC420-3228-8984-585C-9E86155FE9A5}"/>
                </a:ext>
              </a:extLst>
            </p:cNvPr>
            <p:cNvSpPr/>
            <p:nvPr/>
          </p:nvSpPr>
          <p:spPr>
            <a:xfrm>
              <a:off x="6876256" y="4581128"/>
              <a:ext cx="72008" cy="78293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303">
              <a:extLst>
                <a:ext uri="{FF2B5EF4-FFF2-40B4-BE49-F238E27FC236}">
                  <a16:creationId xmlns:a16="http://schemas.microsoft.com/office/drawing/2014/main" id="{3DBD1A4C-892C-4E91-79CE-D2EACF12FC8F}"/>
                </a:ext>
              </a:extLst>
            </p:cNvPr>
            <p:cNvSpPr/>
            <p:nvPr/>
          </p:nvSpPr>
          <p:spPr>
            <a:xfrm>
              <a:off x="6948264" y="4653136"/>
              <a:ext cx="72008" cy="7109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304">
              <a:extLst>
                <a:ext uri="{FF2B5EF4-FFF2-40B4-BE49-F238E27FC236}">
                  <a16:creationId xmlns:a16="http://schemas.microsoft.com/office/drawing/2014/main" id="{3BF50C02-CC5B-C45A-D3B5-EEE92652BE00}"/>
                </a:ext>
              </a:extLst>
            </p:cNvPr>
            <p:cNvSpPr/>
            <p:nvPr/>
          </p:nvSpPr>
          <p:spPr>
            <a:xfrm>
              <a:off x="7020272" y="4725144"/>
              <a:ext cx="72008" cy="63892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305">
              <a:extLst>
                <a:ext uri="{FF2B5EF4-FFF2-40B4-BE49-F238E27FC236}">
                  <a16:creationId xmlns:a16="http://schemas.microsoft.com/office/drawing/2014/main" id="{56454AB8-C547-327C-B7DF-77A0BAE49AA1}"/>
                </a:ext>
              </a:extLst>
            </p:cNvPr>
            <p:cNvSpPr/>
            <p:nvPr/>
          </p:nvSpPr>
          <p:spPr>
            <a:xfrm>
              <a:off x="7092280" y="4797152"/>
              <a:ext cx="72008" cy="56691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306">
              <a:extLst>
                <a:ext uri="{FF2B5EF4-FFF2-40B4-BE49-F238E27FC236}">
                  <a16:creationId xmlns:a16="http://schemas.microsoft.com/office/drawing/2014/main" id="{B5F3B632-8989-3091-C79B-E0151CB6E197}"/>
                </a:ext>
              </a:extLst>
            </p:cNvPr>
            <p:cNvSpPr/>
            <p:nvPr/>
          </p:nvSpPr>
          <p:spPr>
            <a:xfrm>
              <a:off x="7164288" y="4869160"/>
              <a:ext cx="72008" cy="49490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307">
              <a:extLst>
                <a:ext uri="{FF2B5EF4-FFF2-40B4-BE49-F238E27FC236}">
                  <a16:creationId xmlns:a16="http://schemas.microsoft.com/office/drawing/2014/main" id="{12BBA6F9-069B-0246-054D-F4B06A0EEF92}"/>
                </a:ext>
              </a:extLst>
            </p:cNvPr>
            <p:cNvSpPr/>
            <p:nvPr/>
          </p:nvSpPr>
          <p:spPr>
            <a:xfrm>
              <a:off x="7236296" y="4941168"/>
              <a:ext cx="72008" cy="42289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308">
              <a:extLst>
                <a:ext uri="{FF2B5EF4-FFF2-40B4-BE49-F238E27FC236}">
                  <a16:creationId xmlns:a16="http://schemas.microsoft.com/office/drawing/2014/main" id="{93F495EE-CBAD-1A04-9599-812D46412834}"/>
                </a:ext>
              </a:extLst>
            </p:cNvPr>
            <p:cNvSpPr/>
            <p:nvPr/>
          </p:nvSpPr>
          <p:spPr>
            <a:xfrm>
              <a:off x="7308304" y="5013176"/>
              <a:ext cx="72008" cy="35088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309">
              <a:extLst>
                <a:ext uri="{FF2B5EF4-FFF2-40B4-BE49-F238E27FC236}">
                  <a16:creationId xmlns:a16="http://schemas.microsoft.com/office/drawing/2014/main" id="{9B1C0567-5382-CCF1-F966-B44E7AB63934}"/>
                </a:ext>
              </a:extLst>
            </p:cNvPr>
            <p:cNvSpPr/>
            <p:nvPr/>
          </p:nvSpPr>
          <p:spPr>
            <a:xfrm>
              <a:off x="7380312" y="5085184"/>
              <a:ext cx="72008" cy="27888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310">
              <a:extLst>
                <a:ext uri="{FF2B5EF4-FFF2-40B4-BE49-F238E27FC236}">
                  <a16:creationId xmlns:a16="http://schemas.microsoft.com/office/drawing/2014/main" id="{9BBA6AB3-97EF-5364-8BE5-6E5A6F431568}"/>
                </a:ext>
              </a:extLst>
            </p:cNvPr>
            <p:cNvSpPr/>
            <p:nvPr/>
          </p:nvSpPr>
          <p:spPr>
            <a:xfrm>
              <a:off x="7452320" y="5157192"/>
              <a:ext cx="72008" cy="2068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311">
              <a:extLst>
                <a:ext uri="{FF2B5EF4-FFF2-40B4-BE49-F238E27FC236}">
                  <a16:creationId xmlns:a16="http://schemas.microsoft.com/office/drawing/2014/main" id="{AA0EA534-19C3-884C-E072-F8E94E58A899}"/>
                </a:ext>
              </a:extLst>
            </p:cNvPr>
            <p:cNvSpPr/>
            <p:nvPr/>
          </p:nvSpPr>
          <p:spPr>
            <a:xfrm>
              <a:off x="7524328" y="5229200"/>
              <a:ext cx="72008" cy="1348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312">
              <a:extLst>
                <a:ext uri="{FF2B5EF4-FFF2-40B4-BE49-F238E27FC236}">
                  <a16:creationId xmlns:a16="http://schemas.microsoft.com/office/drawing/2014/main" id="{38CF0D39-529C-4DA9-70FD-43C246DC0EF9}"/>
                </a:ext>
              </a:extLst>
            </p:cNvPr>
            <p:cNvSpPr/>
            <p:nvPr/>
          </p:nvSpPr>
          <p:spPr>
            <a:xfrm>
              <a:off x="7596336" y="5301208"/>
              <a:ext cx="72008" cy="628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直角三角形 49">
              <a:extLst>
                <a:ext uri="{FF2B5EF4-FFF2-40B4-BE49-F238E27FC236}">
                  <a16:creationId xmlns:a16="http://schemas.microsoft.com/office/drawing/2014/main" id="{179442DC-ACD5-1B11-47C9-841E2890814B}"/>
                </a:ext>
              </a:extLst>
            </p:cNvPr>
            <p:cNvSpPr/>
            <p:nvPr/>
          </p:nvSpPr>
          <p:spPr>
            <a:xfrm>
              <a:off x="6163481" y="3799135"/>
              <a:ext cx="64704" cy="61913"/>
            </a:xfrm>
            <a:custGeom>
              <a:avLst/>
              <a:gdLst>
                <a:gd name="connsiteX0" fmla="*/ 0 w 216024"/>
                <a:gd name="connsiteY0" fmla="*/ 144016 h 144016"/>
                <a:gd name="connsiteX1" fmla="*/ 0 w 216024"/>
                <a:gd name="connsiteY1" fmla="*/ 0 h 144016"/>
                <a:gd name="connsiteX2" fmla="*/ 216024 w 216024"/>
                <a:gd name="connsiteY2" fmla="*/ 144016 h 144016"/>
                <a:gd name="connsiteX3" fmla="*/ 0 w 216024"/>
                <a:gd name="connsiteY3" fmla="*/ 144016 h 144016"/>
                <a:gd name="connsiteX0" fmla="*/ 0 w 216024"/>
                <a:gd name="connsiteY0" fmla="*/ 179735 h 179735"/>
                <a:gd name="connsiteX1" fmla="*/ 0 w 216024"/>
                <a:gd name="connsiteY1" fmla="*/ 0 h 179735"/>
                <a:gd name="connsiteX2" fmla="*/ 216024 w 216024"/>
                <a:gd name="connsiteY2" fmla="*/ 179735 h 179735"/>
                <a:gd name="connsiteX3" fmla="*/ 0 w 216024"/>
                <a:gd name="connsiteY3" fmla="*/ 179735 h 179735"/>
                <a:gd name="connsiteX0" fmla="*/ 0 w 213643"/>
                <a:gd name="connsiteY0" fmla="*/ 179735 h 198785"/>
                <a:gd name="connsiteX1" fmla="*/ 0 w 213643"/>
                <a:gd name="connsiteY1" fmla="*/ 0 h 198785"/>
                <a:gd name="connsiteX2" fmla="*/ 213643 w 213643"/>
                <a:gd name="connsiteY2" fmla="*/ 198785 h 198785"/>
                <a:gd name="connsiteX3" fmla="*/ 0 w 213643"/>
                <a:gd name="connsiteY3" fmla="*/ 179735 h 198785"/>
                <a:gd name="connsiteX0" fmla="*/ 2381 w 213643"/>
                <a:gd name="connsiteY0" fmla="*/ 201166 h 201166"/>
                <a:gd name="connsiteX1" fmla="*/ 0 w 213643"/>
                <a:gd name="connsiteY1" fmla="*/ 0 h 201166"/>
                <a:gd name="connsiteX2" fmla="*/ 213643 w 213643"/>
                <a:gd name="connsiteY2" fmla="*/ 198785 h 201166"/>
                <a:gd name="connsiteX3" fmla="*/ 2381 w 213643"/>
                <a:gd name="connsiteY3" fmla="*/ 201166 h 201166"/>
                <a:gd name="connsiteX0" fmla="*/ 2381 w 218405"/>
                <a:gd name="connsiteY0" fmla="*/ 201166 h 205929"/>
                <a:gd name="connsiteX1" fmla="*/ 0 w 218405"/>
                <a:gd name="connsiteY1" fmla="*/ 0 h 205929"/>
                <a:gd name="connsiteX2" fmla="*/ 218405 w 218405"/>
                <a:gd name="connsiteY2" fmla="*/ 205929 h 205929"/>
                <a:gd name="connsiteX3" fmla="*/ 2381 w 218405"/>
                <a:gd name="connsiteY3" fmla="*/ 201166 h 205929"/>
                <a:gd name="connsiteX0" fmla="*/ 2381 w 218405"/>
                <a:gd name="connsiteY0" fmla="*/ 205928 h 205929"/>
                <a:gd name="connsiteX1" fmla="*/ 0 w 218405"/>
                <a:gd name="connsiteY1" fmla="*/ 0 h 205929"/>
                <a:gd name="connsiteX2" fmla="*/ 218405 w 218405"/>
                <a:gd name="connsiteY2" fmla="*/ 205929 h 205929"/>
                <a:gd name="connsiteX3" fmla="*/ 2381 w 218405"/>
                <a:gd name="connsiteY3" fmla="*/ 205928 h 20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405" h="205929">
                  <a:moveTo>
                    <a:pt x="2381" y="205928"/>
                  </a:moveTo>
                  <a:cubicBezTo>
                    <a:pt x="1587" y="138873"/>
                    <a:pt x="794" y="67055"/>
                    <a:pt x="0" y="0"/>
                  </a:cubicBezTo>
                  <a:lnTo>
                    <a:pt x="218405" y="205929"/>
                  </a:lnTo>
                  <a:lnTo>
                    <a:pt x="2381" y="205928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6" name="矩形 314">
              <a:extLst>
                <a:ext uri="{FF2B5EF4-FFF2-40B4-BE49-F238E27FC236}">
                  <a16:creationId xmlns:a16="http://schemas.microsoft.com/office/drawing/2014/main" id="{262F9DF5-8366-2BD4-C70D-59E1A83EFC40}"/>
                </a:ext>
              </a:extLst>
            </p:cNvPr>
            <p:cNvSpPr/>
            <p:nvPr/>
          </p:nvSpPr>
          <p:spPr>
            <a:xfrm>
              <a:off x="6156280" y="3861048"/>
              <a:ext cx="71904" cy="151015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7" name="直接连接符 315">
              <a:extLst>
                <a:ext uri="{FF2B5EF4-FFF2-40B4-BE49-F238E27FC236}">
                  <a16:creationId xmlns:a16="http://schemas.microsoft.com/office/drawing/2014/main" id="{0ACCEA89-E684-2A85-3492-BC2412C910FD}"/>
                </a:ext>
              </a:extLst>
            </p:cNvPr>
            <p:cNvCxnSpPr>
              <a:cxnSpLocks/>
            </p:cNvCxnSpPr>
            <p:nvPr/>
          </p:nvCxnSpPr>
          <p:spPr>
            <a:xfrm>
              <a:off x="6159880" y="3429000"/>
              <a:ext cx="0" cy="19442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直接连接符 316">
              <a:extLst>
                <a:ext uri="{FF2B5EF4-FFF2-40B4-BE49-F238E27FC236}">
                  <a16:creationId xmlns:a16="http://schemas.microsoft.com/office/drawing/2014/main" id="{3EC8DA6A-785D-67EF-F18E-10532D482619}"/>
                </a:ext>
              </a:extLst>
            </p:cNvPr>
            <p:cNvCxnSpPr>
              <a:cxnSpLocks/>
            </p:cNvCxnSpPr>
            <p:nvPr/>
          </p:nvCxnSpPr>
          <p:spPr>
            <a:xfrm>
              <a:off x="6165377" y="3787322"/>
              <a:ext cx="1584176" cy="15841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317">
              <a:extLst>
                <a:ext uri="{FF2B5EF4-FFF2-40B4-BE49-F238E27FC236}">
                  <a16:creationId xmlns:a16="http://schemas.microsoft.com/office/drawing/2014/main" id="{3122D738-6159-7FDF-D4F3-B22998D117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6176" y="5373216"/>
              <a:ext cx="215185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本框 318">
                  <a:extLst>
                    <a:ext uri="{FF2B5EF4-FFF2-40B4-BE49-F238E27FC236}">
                      <a16:creationId xmlns:a16="http://schemas.microsoft.com/office/drawing/2014/main" id="{B6EFC78B-D4BB-5D74-F168-120B3C92EBF5}"/>
                    </a:ext>
                  </a:extLst>
                </p:cNvPr>
                <p:cNvSpPr txBox="1"/>
                <p:nvPr/>
              </p:nvSpPr>
              <p:spPr>
                <a:xfrm>
                  <a:off x="8316416" y="5301208"/>
                  <a:ext cx="1958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9" name="文本框 318">
                  <a:extLst>
                    <a:ext uri="{FF2B5EF4-FFF2-40B4-BE49-F238E27FC236}">
                      <a16:creationId xmlns:a16="http://schemas.microsoft.com/office/drawing/2014/main" id="{F90B3399-3522-E78C-3B27-4772C17002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6416" y="5301208"/>
                  <a:ext cx="19588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5625" r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1" name="组合 276">
            <a:extLst>
              <a:ext uri="{FF2B5EF4-FFF2-40B4-BE49-F238E27FC236}">
                <a16:creationId xmlns:a16="http://schemas.microsoft.com/office/drawing/2014/main" id="{3CA35A33-B0FA-81EA-75D2-9C8654CB017D}"/>
              </a:ext>
            </a:extLst>
          </p:cNvPr>
          <p:cNvGrpSpPr/>
          <p:nvPr/>
        </p:nvGrpSpPr>
        <p:grpSpPr>
          <a:xfrm>
            <a:off x="3255719" y="3378478"/>
            <a:ext cx="2356127" cy="2426786"/>
            <a:chOff x="3635896" y="3429000"/>
            <a:chExt cx="2356127" cy="2426786"/>
          </a:xfrm>
        </p:grpSpPr>
        <p:sp>
          <p:nvSpPr>
            <p:cNvPr id="102" name="直角三角形 49">
              <a:extLst>
                <a:ext uri="{FF2B5EF4-FFF2-40B4-BE49-F238E27FC236}">
                  <a16:creationId xmlns:a16="http://schemas.microsoft.com/office/drawing/2014/main" id="{5FF66D7C-9413-08F8-1141-23E3B6B782CD}"/>
                </a:ext>
              </a:extLst>
            </p:cNvPr>
            <p:cNvSpPr/>
            <p:nvPr/>
          </p:nvSpPr>
          <p:spPr>
            <a:xfrm>
              <a:off x="4214340" y="4312147"/>
              <a:ext cx="1160224" cy="1071292"/>
            </a:xfrm>
            <a:custGeom>
              <a:avLst/>
              <a:gdLst>
                <a:gd name="connsiteX0" fmla="*/ 0 w 216024"/>
                <a:gd name="connsiteY0" fmla="*/ 144016 h 144016"/>
                <a:gd name="connsiteX1" fmla="*/ 0 w 216024"/>
                <a:gd name="connsiteY1" fmla="*/ 0 h 144016"/>
                <a:gd name="connsiteX2" fmla="*/ 216024 w 216024"/>
                <a:gd name="connsiteY2" fmla="*/ 144016 h 144016"/>
                <a:gd name="connsiteX3" fmla="*/ 0 w 216024"/>
                <a:gd name="connsiteY3" fmla="*/ 144016 h 144016"/>
                <a:gd name="connsiteX0" fmla="*/ 0 w 216024"/>
                <a:gd name="connsiteY0" fmla="*/ 179735 h 179735"/>
                <a:gd name="connsiteX1" fmla="*/ 0 w 216024"/>
                <a:gd name="connsiteY1" fmla="*/ 0 h 179735"/>
                <a:gd name="connsiteX2" fmla="*/ 216024 w 216024"/>
                <a:gd name="connsiteY2" fmla="*/ 179735 h 179735"/>
                <a:gd name="connsiteX3" fmla="*/ 0 w 216024"/>
                <a:gd name="connsiteY3" fmla="*/ 179735 h 179735"/>
                <a:gd name="connsiteX0" fmla="*/ 0 w 213643"/>
                <a:gd name="connsiteY0" fmla="*/ 179735 h 198785"/>
                <a:gd name="connsiteX1" fmla="*/ 0 w 213643"/>
                <a:gd name="connsiteY1" fmla="*/ 0 h 198785"/>
                <a:gd name="connsiteX2" fmla="*/ 213643 w 213643"/>
                <a:gd name="connsiteY2" fmla="*/ 198785 h 198785"/>
                <a:gd name="connsiteX3" fmla="*/ 0 w 213643"/>
                <a:gd name="connsiteY3" fmla="*/ 179735 h 198785"/>
                <a:gd name="connsiteX0" fmla="*/ 2381 w 213643"/>
                <a:gd name="connsiteY0" fmla="*/ 201166 h 201166"/>
                <a:gd name="connsiteX1" fmla="*/ 0 w 213643"/>
                <a:gd name="connsiteY1" fmla="*/ 0 h 201166"/>
                <a:gd name="connsiteX2" fmla="*/ 213643 w 213643"/>
                <a:gd name="connsiteY2" fmla="*/ 198785 h 201166"/>
                <a:gd name="connsiteX3" fmla="*/ 2381 w 213643"/>
                <a:gd name="connsiteY3" fmla="*/ 201166 h 201166"/>
                <a:gd name="connsiteX0" fmla="*/ 2381 w 218405"/>
                <a:gd name="connsiteY0" fmla="*/ 201166 h 205929"/>
                <a:gd name="connsiteX1" fmla="*/ 0 w 218405"/>
                <a:gd name="connsiteY1" fmla="*/ 0 h 205929"/>
                <a:gd name="connsiteX2" fmla="*/ 218405 w 218405"/>
                <a:gd name="connsiteY2" fmla="*/ 205929 h 205929"/>
                <a:gd name="connsiteX3" fmla="*/ 2381 w 218405"/>
                <a:gd name="connsiteY3" fmla="*/ 201166 h 205929"/>
                <a:gd name="connsiteX0" fmla="*/ 2381 w 218405"/>
                <a:gd name="connsiteY0" fmla="*/ 205928 h 205929"/>
                <a:gd name="connsiteX1" fmla="*/ 0 w 218405"/>
                <a:gd name="connsiteY1" fmla="*/ 0 h 205929"/>
                <a:gd name="connsiteX2" fmla="*/ 218405 w 218405"/>
                <a:gd name="connsiteY2" fmla="*/ 205929 h 205929"/>
                <a:gd name="connsiteX3" fmla="*/ 2381 w 218405"/>
                <a:gd name="connsiteY3" fmla="*/ 205928 h 205929"/>
                <a:gd name="connsiteX0" fmla="*/ 1927 w 217951"/>
                <a:gd name="connsiteY0" fmla="*/ 202262 h 202263"/>
                <a:gd name="connsiteX1" fmla="*/ 0 w 217951"/>
                <a:gd name="connsiteY1" fmla="*/ 0 h 202263"/>
                <a:gd name="connsiteX2" fmla="*/ 217951 w 217951"/>
                <a:gd name="connsiteY2" fmla="*/ 202263 h 202263"/>
                <a:gd name="connsiteX3" fmla="*/ 1927 w 217951"/>
                <a:gd name="connsiteY3" fmla="*/ 202262 h 202263"/>
                <a:gd name="connsiteX0" fmla="*/ 1927 w 221343"/>
                <a:gd name="connsiteY0" fmla="*/ 202262 h 204707"/>
                <a:gd name="connsiteX1" fmla="*/ 0 w 221343"/>
                <a:gd name="connsiteY1" fmla="*/ 0 h 204707"/>
                <a:gd name="connsiteX2" fmla="*/ 221343 w 221343"/>
                <a:gd name="connsiteY2" fmla="*/ 204707 h 204707"/>
                <a:gd name="connsiteX3" fmla="*/ 1927 w 221343"/>
                <a:gd name="connsiteY3" fmla="*/ 202262 h 204707"/>
                <a:gd name="connsiteX0" fmla="*/ 1927 w 221343"/>
                <a:gd name="connsiteY0" fmla="*/ 206173 h 206173"/>
                <a:gd name="connsiteX1" fmla="*/ 0 w 221343"/>
                <a:gd name="connsiteY1" fmla="*/ 0 h 206173"/>
                <a:gd name="connsiteX2" fmla="*/ 221343 w 221343"/>
                <a:gd name="connsiteY2" fmla="*/ 204707 h 206173"/>
                <a:gd name="connsiteX3" fmla="*/ 1927 w 221343"/>
                <a:gd name="connsiteY3" fmla="*/ 206173 h 206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343" h="206173">
                  <a:moveTo>
                    <a:pt x="1927" y="206173"/>
                  </a:moveTo>
                  <a:cubicBezTo>
                    <a:pt x="1133" y="139118"/>
                    <a:pt x="794" y="67055"/>
                    <a:pt x="0" y="0"/>
                  </a:cubicBezTo>
                  <a:lnTo>
                    <a:pt x="221343" y="204707"/>
                  </a:lnTo>
                  <a:lnTo>
                    <a:pt x="1927" y="20617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直角三角形 49">
              <a:extLst>
                <a:ext uri="{FF2B5EF4-FFF2-40B4-BE49-F238E27FC236}">
                  <a16:creationId xmlns:a16="http://schemas.microsoft.com/office/drawing/2014/main" id="{16B85289-F376-F502-720C-8FE0112F2E40}"/>
                </a:ext>
              </a:extLst>
            </p:cNvPr>
            <p:cNvSpPr/>
            <p:nvPr/>
          </p:nvSpPr>
          <p:spPr>
            <a:xfrm>
              <a:off x="3643200" y="3799135"/>
              <a:ext cx="640768" cy="565969"/>
            </a:xfrm>
            <a:custGeom>
              <a:avLst/>
              <a:gdLst>
                <a:gd name="connsiteX0" fmla="*/ 0 w 216024"/>
                <a:gd name="connsiteY0" fmla="*/ 144016 h 144016"/>
                <a:gd name="connsiteX1" fmla="*/ 0 w 216024"/>
                <a:gd name="connsiteY1" fmla="*/ 0 h 144016"/>
                <a:gd name="connsiteX2" fmla="*/ 216024 w 216024"/>
                <a:gd name="connsiteY2" fmla="*/ 144016 h 144016"/>
                <a:gd name="connsiteX3" fmla="*/ 0 w 216024"/>
                <a:gd name="connsiteY3" fmla="*/ 144016 h 144016"/>
                <a:gd name="connsiteX0" fmla="*/ 0 w 216024"/>
                <a:gd name="connsiteY0" fmla="*/ 179735 h 179735"/>
                <a:gd name="connsiteX1" fmla="*/ 0 w 216024"/>
                <a:gd name="connsiteY1" fmla="*/ 0 h 179735"/>
                <a:gd name="connsiteX2" fmla="*/ 216024 w 216024"/>
                <a:gd name="connsiteY2" fmla="*/ 179735 h 179735"/>
                <a:gd name="connsiteX3" fmla="*/ 0 w 216024"/>
                <a:gd name="connsiteY3" fmla="*/ 179735 h 179735"/>
                <a:gd name="connsiteX0" fmla="*/ 0 w 213643"/>
                <a:gd name="connsiteY0" fmla="*/ 179735 h 198785"/>
                <a:gd name="connsiteX1" fmla="*/ 0 w 213643"/>
                <a:gd name="connsiteY1" fmla="*/ 0 h 198785"/>
                <a:gd name="connsiteX2" fmla="*/ 213643 w 213643"/>
                <a:gd name="connsiteY2" fmla="*/ 198785 h 198785"/>
                <a:gd name="connsiteX3" fmla="*/ 0 w 213643"/>
                <a:gd name="connsiteY3" fmla="*/ 179735 h 198785"/>
                <a:gd name="connsiteX0" fmla="*/ 2381 w 213643"/>
                <a:gd name="connsiteY0" fmla="*/ 201166 h 201166"/>
                <a:gd name="connsiteX1" fmla="*/ 0 w 213643"/>
                <a:gd name="connsiteY1" fmla="*/ 0 h 201166"/>
                <a:gd name="connsiteX2" fmla="*/ 213643 w 213643"/>
                <a:gd name="connsiteY2" fmla="*/ 198785 h 201166"/>
                <a:gd name="connsiteX3" fmla="*/ 2381 w 213643"/>
                <a:gd name="connsiteY3" fmla="*/ 201166 h 201166"/>
                <a:gd name="connsiteX0" fmla="*/ 2381 w 218405"/>
                <a:gd name="connsiteY0" fmla="*/ 201166 h 205929"/>
                <a:gd name="connsiteX1" fmla="*/ 0 w 218405"/>
                <a:gd name="connsiteY1" fmla="*/ 0 h 205929"/>
                <a:gd name="connsiteX2" fmla="*/ 218405 w 218405"/>
                <a:gd name="connsiteY2" fmla="*/ 205929 h 205929"/>
                <a:gd name="connsiteX3" fmla="*/ 2381 w 218405"/>
                <a:gd name="connsiteY3" fmla="*/ 201166 h 205929"/>
                <a:gd name="connsiteX0" fmla="*/ 2381 w 218405"/>
                <a:gd name="connsiteY0" fmla="*/ 205928 h 205929"/>
                <a:gd name="connsiteX1" fmla="*/ 0 w 218405"/>
                <a:gd name="connsiteY1" fmla="*/ 0 h 205929"/>
                <a:gd name="connsiteX2" fmla="*/ 218405 w 218405"/>
                <a:gd name="connsiteY2" fmla="*/ 205929 h 205929"/>
                <a:gd name="connsiteX3" fmla="*/ 2381 w 218405"/>
                <a:gd name="connsiteY3" fmla="*/ 205928 h 20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405" h="205929">
                  <a:moveTo>
                    <a:pt x="2381" y="205928"/>
                  </a:moveTo>
                  <a:cubicBezTo>
                    <a:pt x="1587" y="138873"/>
                    <a:pt x="794" y="67055"/>
                    <a:pt x="0" y="0"/>
                  </a:cubicBezTo>
                  <a:lnTo>
                    <a:pt x="218405" y="205929"/>
                  </a:lnTo>
                  <a:lnTo>
                    <a:pt x="2381" y="2059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284">
              <a:extLst>
                <a:ext uri="{FF2B5EF4-FFF2-40B4-BE49-F238E27FC236}">
                  <a16:creationId xmlns:a16="http://schemas.microsoft.com/office/drawing/2014/main" id="{657F5469-0E97-F80C-8EFB-59D349A6F0A7}"/>
                </a:ext>
              </a:extLst>
            </p:cNvPr>
            <p:cNvSpPr/>
            <p:nvPr/>
          </p:nvSpPr>
          <p:spPr>
            <a:xfrm>
              <a:off x="4211960" y="4869160"/>
              <a:ext cx="576064" cy="5040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285">
              <a:extLst>
                <a:ext uri="{FF2B5EF4-FFF2-40B4-BE49-F238E27FC236}">
                  <a16:creationId xmlns:a16="http://schemas.microsoft.com/office/drawing/2014/main" id="{C8C95605-E750-BC63-30F6-D38907B71505}"/>
                </a:ext>
              </a:extLst>
            </p:cNvPr>
            <p:cNvSpPr/>
            <p:nvPr/>
          </p:nvSpPr>
          <p:spPr>
            <a:xfrm>
              <a:off x="3636000" y="4365104"/>
              <a:ext cx="604800" cy="100609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6" name="直接连接符 286">
              <a:extLst>
                <a:ext uri="{FF2B5EF4-FFF2-40B4-BE49-F238E27FC236}">
                  <a16:creationId xmlns:a16="http://schemas.microsoft.com/office/drawing/2014/main" id="{AF43F3AF-FA80-62C9-125C-E7B02C906862}"/>
                </a:ext>
              </a:extLst>
            </p:cNvPr>
            <p:cNvCxnSpPr>
              <a:cxnSpLocks/>
            </p:cNvCxnSpPr>
            <p:nvPr/>
          </p:nvCxnSpPr>
          <p:spPr>
            <a:xfrm>
              <a:off x="3639600" y="3429000"/>
              <a:ext cx="0" cy="19442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直接连接符 287">
              <a:extLst>
                <a:ext uri="{FF2B5EF4-FFF2-40B4-BE49-F238E27FC236}">
                  <a16:creationId xmlns:a16="http://schemas.microsoft.com/office/drawing/2014/main" id="{CFC27433-96B1-C6FC-4572-18328AFBD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5896" y="5373216"/>
              <a:ext cx="215185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直接连接符 288">
              <a:extLst>
                <a:ext uri="{FF2B5EF4-FFF2-40B4-BE49-F238E27FC236}">
                  <a16:creationId xmlns:a16="http://schemas.microsoft.com/office/drawing/2014/main" id="{BD28FEFC-58C6-E389-2CCF-58F950CDC7E1}"/>
                </a:ext>
              </a:extLst>
            </p:cNvPr>
            <p:cNvCxnSpPr>
              <a:cxnSpLocks/>
              <a:endCxn id="102" idx="2"/>
            </p:cNvCxnSpPr>
            <p:nvPr/>
          </p:nvCxnSpPr>
          <p:spPr>
            <a:xfrm>
              <a:off x="3635896" y="3789040"/>
              <a:ext cx="1738668" cy="15867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9" name="文本框 289">
              <a:extLst>
                <a:ext uri="{FF2B5EF4-FFF2-40B4-BE49-F238E27FC236}">
                  <a16:creationId xmlns:a16="http://schemas.microsoft.com/office/drawing/2014/main" id="{51594073-1F24-4A02-30B4-97F297FEFB2E}"/>
                </a:ext>
              </a:extLst>
            </p:cNvPr>
            <p:cNvSpPr txBox="1"/>
            <p:nvPr/>
          </p:nvSpPr>
          <p:spPr>
            <a:xfrm>
              <a:off x="3923928" y="5517232"/>
              <a:ext cx="14401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Two Prices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290">
                  <a:extLst>
                    <a:ext uri="{FF2B5EF4-FFF2-40B4-BE49-F238E27FC236}">
                      <a16:creationId xmlns:a16="http://schemas.microsoft.com/office/drawing/2014/main" id="{A8D42796-4344-801A-777A-ECEF57B40C25}"/>
                    </a:ext>
                  </a:extLst>
                </p:cNvPr>
                <p:cNvSpPr txBox="1"/>
                <p:nvPr/>
              </p:nvSpPr>
              <p:spPr>
                <a:xfrm>
                  <a:off x="5796136" y="5301208"/>
                  <a:ext cx="1958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1" name="文本框 290">
                  <a:extLst>
                    <a:ext uri="{FF2B5EF4-FFF2-40B4-BE49-F238E27FC236}">
                      <a16:creationId xmlns:a16="http://schemas.microsoft.com/office/drawing/2014/main" id="{A1B6CFB6-6903-C9B9-734F-764BFEFDB3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6136" y="5301208"/>
                  <a:ext cx="19588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5152" r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1" name="矩形 268">
            <a:extLst>
              <a:ext uri="{FF2B5EF4-FFF2-40B4-BE49-F238E27FC236}">
                <a16:creationId xmlns:a16="http://schemas.microsoft.com/office/drawing/2014/main" id="{65542C63-9AFE-8EA5-7E85-50C529B5611C}"/>
              </a:ext>
            </a:extLst>
          </p:cNvPr>
          <p:cNvSpPr/>
          <p:nvPr/>
        </p:nvSpPr>
        <p:spPr>
          <a:xfrm>
            <a:off x="3861105" y="4318496"/>
            <a:ext cx="287397" cy="989680"/>
          </a:xfrm>
          <a:custGeom>
            <a:avLst/>
            <a:gdLst>
              <a:gd name="connsiteX0" fmla="*/ 0 w 288032"/>
              <a:gd name="connsiteY0" fmla="*/ 0 h 756000"/>
              <a:gd name="connsiteX1" fmla="*/ 288032 w 288032"/>
              <a:gd name="connsiteY1" fmla="*/ 0 h 756000"/>
              <a:gd name="connsiteX2" fmla="*/ 288032 w 288032"/>
              <a:gd name="connsiteY2" fmla="*/ 756000 h 756000"/>
              <a:gd name="connsiteX3" fmla="*/ 0 w 288032"/>
              <a:gd name="connsiteY3" fmla="*/ 756000 h 756000"/>
              <a:gd name="connsiteX4" fmla="*/ 0 w 288032"/>
              <a:gd name="connsiteY4" fmla="*/ 0 h 756000"/>
              <a:gd name="connsiteX0" fmla="*/ 7620 w 288032"/>
              <a:gd name="connsiteY0" fmla="*/ 0 h 1018890"/>
              <a:gd name="connsiteX1" fmla="*/ 288032 w 288032"/>
              <a:gd name="connsiteY1" fmla="*/ 262890 h 1018890"/>
              <a:gd name="connsiteX2" fmla="*/ 288032 w 288032"/>
              <a:gd name="connsiteY2" fmla="*/ 1018890 h 1018890"/>
              <a:gd name="connsiteX3" fmla="*/ 0 w 288032"/>
              <a:gd name="connsiteY3" fmla="*/ 1018890 h 1018890"/>
              <a:gd name="connsiteX4" fmla="*/ 7620 w 288032"/>
              <a:gd name="connsiteY4" fmla="*/ 0 h 1018890"/>
              <a:gd name="connsiteX0" fmla="*/ 7620 w 288032"/>
              <a:gd name="connsiteY0" fmla="*/ 0 h 1018890"/>
              <a:gd name="connsiteX1" fmla="*/ 284222 w 288032"/>
              <a:gd name="connsiteY1" fmla="*/ 251460 h 1018890"/>
              <a:gd name="connsiteX2" fmla="*/ 288032 w 288032"/>
              <a:gd name="connsiteY2" fmla="*/ 1018890 h 1018890"/>
              <a:gd name="connsiteX3" fmla="*/ 0 w 288032"/>
              <a:gd name="connsiteY3" fmla="*/ 1018890 h 1018890"/>
              <a:gd name="connsiteX4" fmla="*/ 7620 w 288032"/>
              <a:gd name="connsiteY4" fmla="*/ 0 h 1018890"/>
              <a:gd name="connsiteX0" fmla="*/ 7620 w 288032"/>
              <a:gd name="connsiteY0" fmla="*/ 0 h 1026510"/>
              <a:gd name="connsiteX1" fmla="*/ 284222 w 288032"/>
              <a:gd name="connsiteY1" fmla="*/ 259080 h 1026510"/>
              <a:gd name="connsiteX2" fmla="*/ 288032 w 288032"/>
              <a:gd name="connsiteY2" fmla="*/ 1026510 h 1026510"/>
              <a:gd name="connsiteX3" fmla="*/ 0 w 288032"/>
              <a:gd name="connsiteY3" fmla="*/ 1026510 h 1026510"/>
              <a:gd name="connsiteX4" fmla="*/ 7620 w 288032"/>
              <a:gd name="connsiteY4" fmla="*/ 0 h 1026510"/>
              <a:gd name="connsiteX0" fmla="*/ 7620 w 288032"/>
              <a:gd name="connsiteY0" fmla="*/ 0 h 1026510"/>
              <a:gd name="connsiteX1" fmla="*/ 284222 w 288032"/>
              <a:gd name="connsiteY1" fmla="*/ 259080 h 1026510"/>
              <a:gd name="connsiteX2" fmla="*/ 288032 w 288032"/>
              <a:gd name="connsiteY2" fmla="*/ 1020795 h 1026510"/>
              <a:gd name="connsiteX3" fmla="*/ 0 w 288032"/>
              <a:gd name="connsiteY3" fmla="*/ 1026510 h 1026510"/>
              <a:gd name="connsiteX4" fmla="*/ 7620 w 288032"/>
              <a:gd name="connsiteY4" fmla="*/ 0 h 1026510"/>
              <a:gd name="connsiteX0" fmla="*/ 7620 w 288032"/>
              <a:gd name="connsiteY0" fmla="*/ 0 h 1020795"/>
              <a:gd name="connsiteX1" fmla="*/ 284222 w 288032"/>
              <a:gd name="connsiteY1" fmla="*/ 259080 h 1020795"/>
              <a:gd name="connsiteX2" fmla="*/ 288032 w 288032"/>
              <a:gd name="connsiteY2" fmla="*/ 1020795 h 1020795"/>
              <a:gd name="connsiteX3" fmla="*/ 0 w 288032"/>
              <a:gd name="connsiteY3" fmla="*/ 1020795 h 1020795"/>
              <a:gd name="connsiteX4" fmla="*/ 7620 w 288032"/>
              <a:gd name="connsiteY4" fmla="*/ 0 h 1020795"/>
              <a:gd name="connsiteX0" fmla="*/ 7620 w 288032"/>
              <a:gd name="connsiteY0" fmla="*/ 0 h 1020795"/>
              <a:gd name="connsiteX1" fmla="*/ 284222 w 288032"/>
              <a:gd name="connsiteY1" fmla="*/ 259080 h 1020795"/>
              <a:gd name="connsiteX2" fmla="*/ 288032 w 288032"/>
              <a:gd name="connsiteY2" fmla="*/ 1015080 h 1020795"/>
              <a:gd name="connsiteX3" fmla="*/ 0 w 288032"/>
              <a:gd name="connsiteY3" fmla="*/ 1020795 h 1020795"/>
              <a:gd name="connsiteX4" fmla="*/ 7620 w 288032"/>
              <a:gd name="connsiteY4" fmla="*/ 0 h 1020795"/>
              <a:gd name="connsiteX0" fmla="*/ 5715 w 286127"/>
              <a:gd name="connsiteY0" fmla="*/ 0 h 1015080"/>
              <a:gd name="connsiteX1" fmla="*/ 282317 w 286127"/>
              <a:gd name="connsiteY1" fmla="*/ 259080 h 1015080"/>
              <a:gd name="connsiteX2" fmla="*/ 286127 w 286127"/>
              <a:gd name="connsiteY2" fmla="*/ 1015080 h 1015080"/>
              <a:gd name="connsiteX3" fmla="*/ 0 w 286127"/>
              <a:gd name="connsiteY3" fmla="*/ 1015080 h 1015080"/>
              <a:gd name="connsiteX4" fmla="*/ 5715 w 286127"/>
              <a:gd name="connsiteY4" fmla="*/ 0 h 1015080"/>
              <a:gd name="connsiteX0" fmla="*/ 635 w 286127"/>
              <a:gd name="connsiteY0" fmla="*/ 0 h 1002380"/>
              <a:gd name="connsiteX1" fmla="*/ 282317 w 286127"/>
              <a:gd name="connsiteY1" fmla="*/ 246380 h 1002380"/>
              <a:gd name="connsiteX2" fmla="*/ 286127 w 286127"/>
              <a:gd name="connsiteY2" fmla="*/ 1002380 h 1002380"/>
              <a:gd name="connsiteX3" fmla="*/ 0 w 286127"/>
              <a:gd name="connsiteY3" fmla="*/ 1002380 h 1002380"/>
              <a:gd name="connsiteX4" fmla="*/ 635 w 286127"/>
              <a:gd name="connsiteY4" fmla="*/ 0 h 1002380"/>
              <a:gd name="connsiteX0" fmla="*/ 635 w 287397"/>
              <a:gd name="connsiteY0" fmla="*/ 0 h 1002380"/>
              <a:gd name="connsiteX1" fmla="*/ 287397 w 287397"/>
              <a:gd name="connsiteY1" fmla="*/ 269240 h 1002380"/>
              <a:gd name="connsiteX2" fmla="*/ 286127 w 287397"/>
              <a:gd name="connsiteY2" fmla="*/ 1002380 h 1002380"/>
              <a:gd name="connsiteX3" fmla="*/ 0 w 287397"/>
              <a:gd name="connsiteY3" fmla="*/ 1002380 h 1002380"/>
              <a:gd name="connsiteX4" fmla="*/ 635 w 287397"/>
              <a:gd name="connsiteY4" fmla="*/ 0 h 1002380"/>
              <a:gd name="connsiteX0" fmla="*/ 635 w 287397"/>
              <a:gd name="connsiteY0" fmla="*/ 0 h 997300"/>
              <a:gd name="connsiteX1" fmla="*/ 287397 w 287397"/>
              <a:gd name="connsiteY1" fmla="*/ 264160 h 997300"/>
              <a:gd name="connsiteX2" fmla="*/ 286127 w 287397"/>
              <a:gd name="connsiteY2" fmla="*/ 997300 h 997300"/>
              <a:gd name="connsiteX3" fmla="*/ 0 w 287397"/>
              <a:gd name="connsiteY3" fmla="*/ 997300 h 997300"/>
              <a:gd name="connsiteX4" fmla="*/ 635 w 287397"/>
              <a:gd name="connsiteY4" fmla="*/ 0 h 997300"/>
              <a:gd name="connsiteX0" fmla="*/ 5715 w 287397"/>
              <a:gd name="connsiteY0" fmla="*/ 0 h 999840"/>
              <a:gd name="connsiteX1" fmla="*/ 287397 w 287397"/>
              <a:gd name="connsiteY1" fmla="*/ 266700 h 999840"/>
              <a:gd name="connsiteX2" fmla="*/ 286127 w 287397"/>
              <a:gd name="connsiteY2" fmla="*/ 999840 h 999840"/>
              <a:gd name="connsiteX3" fmla="*/ 0 w 287397"/>
              <a:gd name="connsiteY3" fmla="*/ 999840 h 999840"/>
              <a:gd name="connsiteX4" fmla="*/ 5715 w 287397"/>
              <a:gd name="connsiteY4" fmla="*/ 0 h 999840"/>
              <a:gd name="connsiteX0" fmla="*/ 8255 w 287397"/>
              <a:gd name="connsiteY0" fmla="*/ 0 h 994760"/>
              <a:gd name="connsiteX1" fmla="*/ 287397 w 287397"/>
              <a:gd name="connsiteY1" fmla="*/ 261620 h 994760"/>
              <a:gd name="connsiteX2" fmla="*/ 286127 w 287397"/>
              <a:gd name="connsiteY2" fmla="*/ 994760 h 994760"/>
              <a:gd name="connsiteX3" fmla="*/ 0 w 287397"/>
              <a:gd name="connsiteY3" fmla="*/ 994760 h 994760"/>
              <a:gd name="connsiteX4" fmla="*/ 8255 w 287397"/>
              <a:gd name="connsiteY4" fmla="*/ 0 h 994760"/>
              <a:gd name="connsiteX0" fmla="*/ 8255 w 287397"/>
              <a:gd name="connsiteY0" fmla="*/ 0 h 989680"/>
              <a:gd name="connsiteX1" fmla="*/ 287397 w 287397"/>
              <a:gd name="connsiteY1" fmla="*/ 256540 h 989680"/>
              <a:gd name="connsiteX2" fmla="*/ 286127 w 287397"/>
              <a:gd name="connsiteY2" fmla="*/ 989680 h 989680"/>
              <a:gd name="connsiteX3" fmla="*/ 0 w 287397"/>
              <a:gd name="connsiteY3" fmla="*/ 989680 h 989680"/>
              <a:gd name="connsiteX4" fmla="*/ 8255 w 287397"/>
              <a:gd name="connsiteY4" fmla="*/ 0 h 989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7397" h="989680">
                <a:moveTo>
                  <a:pt x="8255" y="0"/>
                </a:moveTo>
                <a:lnTo>
                  <a:pt x="287397" y="256540"/>
                </a:lnTo>
                <a:cubicBezTo>
                  <a:pt x="286974" y="500920"/>
                  <a:pt x="286550" y="745300"/>
                  <a:pt x="286127" y="989680"/>
                </a:cubicBezTo>
                <a:lnTo>
                  <a:pt x="0" y="989680"/>
                </a:lnTo>
                <a:cubicBezTo>
                  <a:pt x="212" y="655553"/>
                  <a:pt x="8043" y="334127"/>
                  <a:pt x="8255" y="0"/>
                </a:cubicBezTo>
                <a:close/>
              </a:path>
            </a:pathLst>
          </a:custGeom>
          <a:ln>
            <a:solidFill>
              <a:srgbClr val="ED7D3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268">
            <a:extLst>
              <a:ext uri="{FF2B5EF4-FFF2-40B4-BE49-F238E27FC236}">
                <a16:creationId xmlns:a16="http://schemas.microsoft.com/office/drawing/2014/main" id="{CCC877E2-EA9B-8677-DF80-A74BAFCA9D11}"/>
              </a:ext>
            </a:extLst>
          </p:cNvPr>
          <p:cNvSpPr/>
          <p:nvPr/>
        </p:nvSpPr>
        <p:spPr>
          <a:xfrm>
            <a:off x="5847699" y="3828028"/>
            <a:ext cx="783953" cy="1480800"/>
          </a:xfrm>
          <a:custGeom>
            <a:avLst/>
            <a:gdLst>
              <a:gd name="connsiteX0" fmla="*/ 0 w 288032"/>
              <a:gd name="connsiteY0" fmla="*/ 0 h 756000"/>
              <a:gd name="connsiteX1" fmla="*/ 288032 w 288032"/>
              <a:gd name="connsiteY1" fmla="*/ 0 h 756000"/>
              <a:gd name="connsiteX2" fmla="*/ 288032 w 288032"/>
              <a:gd name="connsiteY2" fmla="*/ 756000 h 756000"/>
              <a:gd name="connsiteX3" fmla="*/ 0 w 288032"/>
              <a:gd name="connsiteY3" fmla="*/ 756000 h 756000"/>
              <a:gd name="connsiteX4" fmla="*/ 0 w 288032"/>
              <a:gd name="connsiteY4" fmla="*/ 0 h 756000"/>
              <a:gd name="connsiteX0" fmla="*/ 7620 w 288032"/>
              <a:gd name="connsiteY0" fmla="*/ 0 h 1018890"/>
              <a:gd name="connsiteX1" fmla="*/ 288032 w 288032"/>
              <a:gd name="connsiteY1" fmla="*/ 262890 h 1018890"/>
              <a:gd name="connsiteX2" fmla="*/ 288032 w 288032"/>
              <a:gd name="connsiteY2" fmla="*/ 1018890 h 1018890"/>
              <a:gd name="connsiteX3" fmla="*/ 0 w 288032"/>
              <a:gd name="connsiteY3" fmla="*/ 1018890 h 1018890"/>
              <a:gd name="connsiteX4" fmla="*/ 7620 w 288032"/>
              <a:gd name="connsiteY4" fmla="*/ 0 h 1018890"/>
              <a:gd name="connsiteX0" fmla="*/ 7620 w 288032"/>
              <a:gd name="connsiteY0" fmla="*/ 0 h 1018890"/>
              <a:gd name="connsiteX1" fmla="*/ 284222 w 288032"/>
              <a:gd name="connsiteY1" fmla="*/ 251460 h 1018890"/>
              <a:gd name="connsiteX2" fmla="*/ 288032 w 288032"/>
              <a:gd name="connsiteY2" fmla="*/ 1018890 h 1018890"/>
              <a:gd name="connsiteX3" fmla="*/ 0 w 288032"/>
              <a:gd name="connsiteY3" fmla="*/ 1018890 h 1018890"/>
              <a:gd name="connsiteX4" fmla="*/ 7620 w 288032"/>
              <a:gd name="connsiteY4" fmla="*/ 0 h 1018890"/>
              <a:gd name="connsiteX0" fmla="*/ 7620 w 288032"/>
              <a:gd name="connsiteY0" fmla="*/ 0 h 1026510"/>
              <a:gd name="connsiteX1" fmla="*/ 284222 w 288032"/>
              <a:gd name="connsiteY1" fmla="*/ 259080 h 1026510"/>
              <a:gd name="connsiteX2" fmla="*/ 288032 w 288032"/>
              <a:gd name="connsiteY2" fmla="*/ 1026510 h 1026510"/>
              <a:gd name="connsiteX3" fmla="*/ 0 w 288032"/>
              <a:gd name="connsiteY3" fmla="*/ 1026510 h 1026510"/>
              <a:gd name="connsiteX4" fmla="*/ 7620 w 288032"/>
              <a:gd name="connsiteY4" fmla="*/ 0 h 1026510"/>
              <a:gd name="connsiteX0" fmla="*/ 7620 w 288032"/>
              <a:gd name="connsiteY0" fmla="*/ 0 h 1026510"/>
              <a:gd name="connsiteX1" fmla="*/ 284222 w 288032"/>
              <a:gd name="connsiteY1" fmla="*/ 259080 h 1026510"/>
              <a:gd name="connsiteX2" fmla="*/ 288032 w 288032"/>
              <a:gd name="connsiteY2" fmla="*/ 1020795 h 1026510"/>
              <a:gd name="connsiteX3" fmla="*/ 0 w 288032"/>
              <a:gd name="connsiteY3" fmla="*/ 1026510 h 1026510"/>
              <a:gd name="connsiteX4" fmla="*/ 7620 w 288032"/>
              <a:gd name="connsiteY4" fmla="*/ 0 h 1026510"/>
              <a:gd name="connsiteX0" fmla="*/ 7620 w 288032"/>
              <a:gd name="connsiteY0" fmla="*/ 0 h 1020795"/>
              <a:gd name="connsiteX1" fmla="*/ 284222 w 288032"/>
              <a:gd name="connsiteY1" fmla="*/ 259080 h 1020795"/>
              <a:gd name="connsiteX2" fmla="*/ 288032 w 288032"/>
              <a:gd name="connsiteY2" fmla="*/ 1020795 h 1020795"/>
              <a:gd name="connsiteX3" fmla="*/ 0 w 288032"/>
              <a:gd name="connsiteY3" fmla="*/ 1020795 h 1020795"/>
              <a:gd name="connsiteX4" fmla="*/ 7620 w 288032"/>
              <a:gd name="connsiteY4" fmla="*/ 0 h 1020795"/>
              <a:gd name="connsiteX0" fmla="*/ 7620 w 288032"/>
              <a:gd name="connsiteY0" fmla="*/ 0 h 1020795"/>
              <a:gd name="connsiteX1" fmla="*/ 284222 w 288032"/>
              <a:gd name="connsiteY1" fmla="*/ 259080 h 1020795"/>
              <a:gd name="connsiteX2" fmla="*/ 288032 w 288032"/>
              <a:gd name="connsiteY2" fmla="*/ 1015080 h 1020795"/>
              <a:gd name="connsiteX3" fmla="*/ 0 w 288032"/>
              <a:gd name="connsiteY3" fmla="*/ 1020795 h 1020795"/>
              <a:gd name="connsiteX4" fmla="*/ 7620 w 288032"/>
              <a:gd name="connsiteY4" fmla="*/ 0 h 1020795"/>
              <a:gd name="connsiteX0" fmla="*/ 5715 w 286127"/>
              <a:gd name="connsiteY0" fmla="*/ 0 h 1015080"/>
              <a:gd name="connsiteX1" fmla="*/ 282317 w 286127"/>
              <a:gd name="connsiteY1" fmla="*/ 259080 h 1015080"/>
              <a:gd name="connsiteX2" fmla="*/ 286127 w 286127"/>
              <a:gd name="connsiteY2" fmla="*/ 1015080 h 1015080"/>
              <a:gd name="connsiteX3" fmla="*/ 0 w 286127"/>
              <a:gd name="connsiteY3" fmla="*/ 1015080 h 1015080"/>
              <a:gd name="connsiteX4" fmla="*/ 5715 w 286127"/>
              <a:gd name="connsiteY4" fmla="*/ 0 h 1015080"/>
              <a:gd name="connsiteX0" fmla="*/ 635 w 286127"/>
              <a:gd name="connsiteY0" fmla="*/ 0 h 1002380"/>
              <a:gd name="connsiteX1" fmla="*/ 282317 w 286127"/>
              <a:gd name="connsiteY1" fmla="*/ 246380 h 1002380"/>
              <a:gd name="connsiteX2" fmla="*/ 286127 w 286127"/>
              <a:gd name="connsiteY2" fmla="*/ 1002380 h 1002380"/>
              <a:gd name="connsiteX3" fmla="*/ 0 w 286127"/>
              <a:gd name="connsiteY3" fmla="*/ 1002380 h 1002380"/>
              <a:gd name="connsiteX4" fmla="*/ 635 w 286127"/>
              <a:gd name="connsiteY4" fmla="*/ 0 h 1002380"/>
              <a:gd name="connsiteX0" fmla="*/ 635 w 287397"/>
              <a:gd name="connsiteY0" fmla="*/ 0 h 1002380"/>
              <a:gd name="connsiteX1" fmla="*/ 287397 w 287397"/>
              <a:gd name="connsiteY1" fmla="*/ 269240 h 1002380"/>
              <a:gd name="connsiteX2" fmla="*/ 286127 w 287397"/>
              <a:gd name="connsiteY2" fmla="*/ 1002380 h 1002380"/>
              <a:gd name="connsiteX3" fmla="*/ 0 w 287397"/>
              <a:gd name="connsiteY3" fmla="*/ 1002380 h 1002380"/>
              <a:gd name="connsiteX4" fmla="*/ 635 w 287397"/>
              <a:gd name="connsiteY4" fmla="*/ 0 h 1002380"/>
              <a:gd name="connsiteX0" fmla="*/ 635 w 287397"/>
              <a:gd name="connsiteY0" fmla="*/ 0 h 997300"/>
              <a:gd name="connsiteX1" fmla="*/ 287397 w 287397"/>
              <a:gd name="connsiteY1" fmla="*/ 264160 h 997300"/>
              <a:gd name="connsiteX2" fmla="*/ 286127 w 287397"/>
              <a:gd name="connsiteY2" fmla="*/ 997300 h 997300"/>
              <a:gd name="connsiteX3" fmla="*/ 0 w 287397"/>
              <a:gd name="connsiteY3" fmla="*/ 997300 h 997300"/>
              <a:gd name="connsiteX4" fmla="*/ 635 w 287397"/>
              <a:gd name="connsiteY4" fmla="*/ 0 h 997300"/>
              <a:gd name="connsiteX0" fmla="*/ 5715 w 287397"/>
              <a:gd name="connsiteY0" fmla="*/ 0 h 999840"/>
              <a:gd name="connsiteX1" fmla="*/ 287397 w 287397"/>
              <a:gd name="connsiteY1" fmla="*/ 266700 h 999840"/>
              <a:gd name="connsiteX2" fmla="*/ 286127 w 287397"/>
              <a:gd name="connsiteY2" fmla="*/ 999840 h 999840"/>
              <a:gd name="connsiteX3" fmla="*/ 0 w 287397"/>
              <a:gd name="connsiteY3" fmla="*/ 999840 h 999840"/>
              <a:gd name="connsiteX4" fmla="*/ 5715 w 287397"/>
              <a:gd name="connsiteY4" fmla="*/ 0 h 999840"/>
              <a:gd name="connsiteX0" fmla="*/ 8255 w 287397"/>
              <a:gd name="connsiteY0" fmla="*/ 0 h 994760"/>
              <a:gd name="connsiteX1" fmla="*/ 287397 w 287397"/>
              <a:gd name="connsiteY1" fmla="*/ 261620 h 994760"/>
              <a:gd name="connsiteX2" fmla="*/ 286127 w 287397"/>
              <a:gd name="connsiteY2" fmla="*/ 994760 h 994760"/>
              <a:gd name="connsiteX3" fmla="*/ 0 w 287397"/>
              <a:gd name="connsiteY3" fmla="*/ 994760 h 994760"/>
              <a:gd name="connsiteX4" fmla="*/ 8255 w 287397"/>
              <a:gd name="connsiteY4" fmla="*/ 0 h 994760"/>
              <a:gd name="connsiteX0" fmla="*/ 8255 w 287397"/>
              <a:gd name="connsiteY0" fmla="*/ 0 h 989680"/>
              <a:gd name="connsiteX1" fmla="*/ 287397 w 287397"/>
              <a:gd name="connsiteY1" fmla="*/ 256540 h 989680"/>
              <a:gd name="connsiteX2" fmla="*/ 286127 w 287397"/>
              <a:gd name="connsiteY2" fmla="*/ 989680 h 989680"/>
              <a:gd name="connsiteX3" fmla="*/ 0 w 287397"/>
              <a:gd name="connsiteY3" fmla="*/ 989680 h 989680"/>
              <a:gd name="connsiteX4" fmla="*/ 8255 w 287397"/>
              <a:gd name="connsiteY4" fmla="*/ 0 h 989680"/>
              <a:gd name="connsiteX0" fmla="*/ 5 w 292971"/>
              <a:gd name="connsiteY0" fmla="*/ 0 h 1010626"/>
              <a:gd name="connsiteX1" fmla="*/ 292971 w 292971"/>
              <a:gd name="connsiteY1" fmla="*/ 277486 h 1010626"/>
              <a:gd name="connsiteX2" fmla="*/ 291701 w 292971"/>
              <a:gd name="connsiteY2" fmla="*/ 1010626 h 1010626"/>
              <a:gd name="connsiteX3" fmla="*/ 5574 w 292971"/>
              <a:gd name="connsiteY3" fmla="*/ 1010626 h 1010626"/>
              <a:gd name="connsiteX4" fmla="*/ 5 w 292971"/>
              <a:gd name="connsiteY4" fmla="*/ 0 h 1010626"/>
              <a:gd name="connsiteX0" fmla="*/ 7 w 292973"/>
              <a:gd name="connsiteY0" fmla="*/ 0 h 1024590"/>
              <a:gd name="connsiteX1" fmla="*/ 292973 w 292973"/>
              <a:gd name="connsiteY1" fmla="*/ 277486 h 1024590"/>
              <a:gd name="connsiteX2" fmla="*/ 291703 w 292973"/>
              <a:gd name="connsiteY2" fmla="*/ 1010626 h 1024590"/>
              <a:gd name="connsiteX3" fmla="*/ 3733 w 292973"/>
              <a:gd name="connsiteY3" fmla="*/ 1024590 h 1024590"/>
              <a:gd name="connsiteX4" fmla="*/ 7 w 292973"/>
              <a:gd name="connsiteY4" fmla="*/ 0 h 1024590"/>
              <a:gd name="connsiteX0" fmla="*/ 7 w 291721"/>
              <a:gd name="connsiteY0" fmla="*/ 0 h 1024590"/>
              <a:gd name="connsiteX1" fmla="*/ 285600 w 291721"/>
              <a:gd name="connsiteY1" fmla="*/ 541055 h 1024590"/>
              <a:gd name="connsiteX2" fmla="*/ 291703 w 291721"/>
              <a:gd name="connsiteY2" fmla="*/ 1010626 h 1024590"/>
              <a:gd name="connsiteX3" fmla="*/ 3733 w 291721"/>
              <a:gd name="connsiteY3" fmla="*/ 1024590 h 1024590"/>
              <a:gd name="connsiteX4" fmla="*/ 7 w 291721"/>
              <a:gd name="connsiteY4" fmla="*/ 0 h 1024590"/>
              <a:gd name="connsiteX0" fmla="*/ 7 w 288968"/>
              <a:gd name="connsiteY0" fmla="*/ 0 h 1024590"/>
              <a:gd name="connsiteX1" fmla="*/ 285600 w 288968"/>
              <a:gd name="connsiteY1" fmla="*/ 541055 h 1024590"/>
              <a:gd name="connsiteX2" fmla="*/ 288938 w 288968"/>
              <a:gd name="connsiteY2" fmla="*/ 1024590 h 1024590"/>
              <a:gd name="connsiteX3" fmla="*/ 3733 w 288968"/>
              <a:gd name="connsiteY3" fmla="*/ 1024590 h 1024590"/>
              <a:gd name="connsiteX4" fmla="*/ 7 w 288968"/>
              <a:gd name="connsiteY4" fmla="*/ 0 h 1024590"/>
              <a:gd name="connsiteX0" fmla="*/ 7 w 288959"/>
              <a:gd name="connsiteY0" fmla="*/ 0 h 1024590"/>
              <a:gd name="connsiteX1" fmla="*/ 283757 w 288959"/>
              <a:gd name="connsiteY1" fmla="*/ 541055 h 1024590"/>
              <a:gd name="connsiteX2" fmla="*/ 288938 w 288959"/>
              <a:gd name="connsiteY2" fmla="*/ 1024590 h 1024590"/>
              <a:gd name="connsiteX3" fmla="*/ 3733 w 288959"/>
              <a:gd name="connsiteY3" fmla="*/ 1024590 h 1024590"/>
              <a:gd name="connsiteX4" fmla="*/ 7 w 288959"/>
              <a:gd name="connsiteY4" fmla="*/ 0 h 1024590"/>
              <a:gd name="connsiteX0" fmla="*/ 5 w 290800"/>
              <a:gd name="connsiteY0" fmla="*/ 0 h 1026335"/>
              <a:gd name="connsiteX1" fmla="*/ 285598 w 290800"/>
              <a:gd name="connsiteY1" fmla="*/ 542800 h 1026335"/>
              <a:gd name="connsiteX2" fmla="*/ 290779 w 290800"/>
              <a:gd name="connsiteY2" fmla="*/ 1026335 h 1026335"/>
              <a:gd name="connsiteX3" fmla="*/ 5574 w 290800"/>
              <a:gd name="connsiteY3" fmla="*/ 1026335 h 1026335"/>
              <a:gd name="connsiteX4" fmla="*/ 5 w 290800"/>
              <a:gd name="connsiteY4" fmla="*/ 0 h 1026335"/>
              <a:gd name="connsiteX0" fmla="*/ 5 w 285598"/>
              <a:gd name="connsiteY0" fmla="*/ 0 h 1026335"/>
              <a:gd name="connsiteX1" fmla="*/ 285598 w 285598"/>
              <a:gd name="connsiteY1" fmla="*/ 542800 h 1026335"/>
              <a:gd name="connsiteX2" fmla="*/ 285249 w 285598"/>
              <a:gd name="connsiteY2" fmla="*/ 1026335 h 1026335"/>
              <a:gd name="connsiteX3" fmla="*/ 5574 w 285598"/>
              <a:gd name="connsiteY3" fmla="*/ 1026335 h 1026335"/>
              <a:gd name="connsiteX4" fmla="*/ 5 w 285598"/>
              <a:gd name="connsiteY4" fmla="*/ 0 h 1026335"/>
              <a:gd name="connsiteX0" fmla="*/ 5 w 285598"/>
              <a:gd name="connsiteY0" fmla="*/ 0 h 1026335"/>
              <a:gd name="connsiteX1" fmla="*/ 285598 w 285598"/>
              <a:gd name="connsiteY1" fmla="*/ 542800 h 1026335"/>
              <a:gd name="connsiteX2" fmla="*/ 282484 w 285598"/>
              <a:gd name="connsiteY2" fmla="*/ 1026335 h 1026335"/>
              <a:gd name="connsiteX3" fmla="*/ 5574 w 285598"/>
              <a:gd name="connsiteY3" fmla="*/ 1026335 h 1026335"/>
              <a:gd name="connsiteX4" fmla="*/ 5 w 285598"/>
              <a:gd name="connsiteY4" fmla="*/ 0 h 1026335"/>
              <a:gd name="connsiteX0" fmla="*/ 5 w 284676"/>
              <a:gd name="connsiteY0" fmla="*/ 0 h 1026335"/>
              <a:gd name="connsiteX1" fmla="*/ 284676 w 284676"/>
              <a:gd name="connsiteY1" fmla="*/ 532327 h 1026335"/>
              <a:gd name="connsiteX2" fmla="*/ 282484 w 284676"/>
              <a:gd name="connsiteY2" fmla="*/ 1026335 h 1026335"/>
              <a:gd name="connsiteX3" fmla="*/ 5574 w 284676"/>
              <a:gd name="connsiteY3" fmla="*/ 1026335 h 1026335"/>
              <a:gd name="connsiteX4" fmla="*/ 5 w 284676"/>
              <a:gd name="connsiteY4" fmla="*/ 0 h 1026335"/>
              <a:gd name="connsiteX0" fmla="*/ 5 w 284676"/>
              <a:gd name="connsiteY0" fmla="*/ 0 h 1026335"/>
              <a:gd name="connsiteX1" fmla="*/ 284676 w 284676"/>
              <a:gd name="connsiteY1" fmla="*/ 532327 h 1026335"/>
              <a:gd name="connsiteX2" fmla="*/ 282484 w 284676"/>
              <a:gd name="connsiteY2" fmla="*/ 1026335 h 1026335"/>
              <a:gd name="connsiteX3" fmla="*/ 5574 w 284676"/>
              <a:gd name="connsiteY3" fmla="*/ 1022844 h 1026335"/>
              <a:gd name="connsiteX4" fmla="*/ 5 w 284676"/>
              <a:gd name="connsiteY4" fmla="*/ 0 h 1026335"/>
              <a:gd name="connsiteX0" fmla="*/ 5 w 284676"/>
              <a:gd name="connsiteY0" fmla="*/ 0 h 1022844"/>
              <a:gd name="connsiteX1" fmla="*/ 284676 w 284676"/>
              <a:gd name="connsiteY1" fmla="*/ 532327 h 1022844"/>
              <a:gd name="connsiteX2" fmla="*/ 284327 w 284676"/>
              <a:gd name="connsiteY2" fmla="*/ 1019353 h 1022844"/>
              <a:gd name="connsiteX3" fmla="*/ 5574 w 284676"/>
              <a:gd name="connsiteY3" fmla="*/ 1022844 h 1022844"/>
              <a:gd name="connsiteX4" fmla="*/ 5 w 284676"/>
              <a:gd name="connsiteY4" fmla="*/ 0 h 1022844"/>
              <a:gd name="connsiteX0" fmla="*/ 5 w 284406"/>
              <a:gd name="connsiteY0" fmla="*/ 0 h 1022844"/>
              <a:gd name="connsiteX1" fmla="*/ 283754 w 284406"/>
              <a:gd name="connsiteY1" fmla="*/ 544545 h 1022844"/>
              <a:gd name="connsiteX2" fmla="*/ 284327 w 284406"/>
              <a:gd name="connsiteY2" fmla="*/ 1019353 h 1022844"/>
              <a:gd name="connsiteX3" fmla="*/ 5574 w 284406"/>
              <a:gd name="connsiteY3" fmla="*/ 1022844 h 1022844"/>
              <a:gd name="connsiteX4" fmla="*/ 5 w 284406"/>
              <a:gd name="connsiteY4" fmla="*/ 0 h 1022844"/>
              <a:gd name="connsiteX0" fmla="*/ 5 w 284464"/>
              <a:gd name="connsiteY0" fmla="*/ 0 h 1022844"/>
              <a:gd name="connsiteX1" fmla="*/ 284445 w 284464"/>
              <a:gd name="connsiteY1" fmla="*/ 536690 h 1022844"/>
              <a:gd name="connsiteX2" fmla="*/ 284327 w 284464"/>
              <a:gd name="connsiteY2" fmla="*/ 1019353 h 1022844"/>
              <a:gd name="connsiteX3" fmla="*/ 5574 w 284464"/>
              <a:gd name="connsiteY3" fmla="*/ 1022844 h 1022844"/>
              <a:gd name="connsiteX4" fmla="*/ 5 w 284464"/>
              <a:gd name="connsiteY4" fmla="*/ 0 h 1022844"/>
              <a:gd name="connsiteX0" fmla="*/ 5 w 284464"/>
              <a:gd name="connsiteY0" fmla="*/ 0 h 1019353"/>
              <a:gd name="connsiteX1" fmla="*/ 284445 w 284464"/>
              <a:gd name="connsiteY1" fmla="*/ 536690 h 1019353"/>
              <a:gd name="connsiteX2" fmla="*/ 284327 w 284464"/>
              <a:gd name="connsiteY2" fmla="*/ 1019353 h 1019353"/>
              <a:gd name="connsiteX3" fmla="*/ 5574 w 284464"/>
              <a:gd name="connsiteY3" fmla="*/ 1017608 h 1019353"/>
              <a:gd name="connsiteX4" fmla="*/ 5 w 284464"/>
              <a:gd name="connsiteY4" fmla="*/ 0 h 1019353"/>
              <a:gd name="connsiteX0" fmla="*/ 5 w 284445"/>
              <a:gd name="connsiteY0" fmla="*/ 0 h 1017608"/>
              <a:gd name="connsiteX1" fmla="*/ 284445 w 284445"/>
              <a:gd name="connsiteY1" fmla="*/ 536690 h 1017608"/>
              <a:gd name="connsiteX2" fmla="*/ 283636 w 284445"/>
              <a:gd name="connsiteY2" fmla="*/ 1014117 h 1017608"/>
              <a:gd name="connsiteX3" fmla="*/ 5574 w 284445"/>
              <a:gd name="connsiteY3" fmla="*/ 1017608 h 1017608"/>
              <a:gd name="connsiteX4" fmla="*/ 5 w 284445"/>
              <a:gd name="connsiteY4" fmla="*/ 0 h 1017608"/>
              <a:gd name="connsiteX0" fmla="*/ 5 w 284445"/>
              <a:gd name="connsiteY0" fmla="*/ 0 h 1019353"/>
              <a:gd name="connsiteX1" fmla="*/ 284445 w 284445"/>
              <a:gd name="connsiteY1" fmla="*/ 536690 h 1019353"/>
              <a:gd name="connsiteX2" fmla="*/ 282945 w 284445"/>
              <a:gd name="connsiteY2" fmla="*/ 1019353 h 1019353"/>
              <a:gd name="connsiteX3" fmla="*/ 5574 w 284445"/>
              <a:gd name="connsiteY3" fmla="*/ 1017608 h 1019353"/>
              <a:gd name="connsiteX4" fmla="*/ 5 w 284445"/>
              <a:gd name="connsiteY4" fmla="*/ 0 h 1019353"/>
              <a:gd name="connsiteX0" fmla="*/ 5 w 284445"/>
              <a:gd name="connsiteY0" fmla="*/ 0 h 1017608"/>
              <a:gd name="connsiteX1" fmla="*/ 284445 w 284445"/>
              <a:gd name="connsiteY1" fmla="*/ 536690 h 1017608"/>
              <a:gd name="connsiteX2" fmla="*/ 280871 w 284445"/>
              <a:gd name="connsiteY2" fmla="*/ 1016735 h 1017608"/>
              <a:gd name="connsiteX3" fmla="*/ 5574 w 284445"/>
              <a:gd name="connsiteY3" fmla="*/ 1017608 h 1017608"/>
              <a:gd name="connsiteX4" fmla="*/ 5 w 284445"/>
              <a:gd name="connsiteY4" fmla="*/ 0 h 1017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4445" h="1017608">
                <a:moveTo>
                  <a:pt x="5" y="0"/>
                </a:moveTo>
                <a:lnTo>
                  <a:pt x="284445" y="536690"/>
                </a:lnTo>
                <a:cubicBezTo>
                  <a:pt x="284022" y="781070"/>
                  <a:pt x="281294" y="772355"/>
                  <a:pt x="280871" y="1016735"/>
                </a:cubicBezTo>
                <a:lnTo>
                  <a:pt x="5574" y="1017608"/>
                </a:lnTo>
                <a:cubicBezTo>
                  <a:pt x="5786" y="683481"/>
                  <a:pt x="-207" y="334127"/>
                  <a:pt x="5" y="0"/>
                </a:cubicBezTo>
                <a:close/>
              </a:path>
            </a:pathLst>
          </a:custGeom>
          <a:ln>
            <a:solidFill>
              <a:srgbClr val="ED7D3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3" name="组合 11">
            <a:extLst>
              <a:ext uri="{FF2B5EF4-FFF2-40B4-BE49-F238E27FC236}">
                <a16:creationId xmlns:a16="http://schemas.microsoft.com/office/drawing/2014/main" id="{1304F8C8-54B0-33CB-C666-52B2CFC5CE85}"/>
              </a:ext>
            </a:extLst>
          </p:cNvPr>
          <p:cNvGrpSpPr/>
          <p:nvPr/>
        </p:nvGrpSpPr>
        <p:grpSpPr>
          <a:xfrm>
            <a:off x="7288167" y="2743210"/>
            <a:ext cx="1224136" cy="1226101"/>
            <a:chOff x="7288167" y="2708920"/>
            <a:chExt cx="1224136" cy="1226101"/>
          </a:xfrm>
        </p:grpSpPr>
        <p:sp>
          <p:nvSpPr>
            <p:cNvPr id="114" name="文本框 12">
              <a:extLst>
                <a:ext uri="{FF2B5EF4-FFF2-40B4-BE49-F238E27FC236}">
                  <a16:creationId xmlns:a16="http://schemas.microsoft.com/office/drawing/2014/main" id="{A4BF9421-6B7E-158A-1DD1-16A7969E8F51}"/>
                </a:ext>
              </a:extLst>
            </p:cNvPr>
            <p:cNvSpPr txBox="1"/>
            <p:nvPr/>
          </p:nvSpPr>
          <p:spPr>
            <a:xfrm>
              <a:off x="7288167" y="2708920"/>
              <a:ext cx="720080" cy="340519"/>
            </a:xfrm>
            <a:prstGeom prst="roundRect">
              <a:avLst/>
            </a:prstGeom>
            <a:solidFill>
              <a:srgbClr val="D0D0D0"/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36000" rIns="36000" rtlCol="0">
              <a:no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Revenue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5" name="文本框 13">
              <a:extLst>
                <a:ext uri="{FF2B5EF4-FFF2-40B4-BE49-F238E27FC236}">
                  <a16:creationId xmlns:a16="http://schemas.microsoft.com/office/drawing/2014/main" id="{3397744B-953C-527C-D462-59166D5C7D91}"/>
                </a:ext>
              </a:extLst>
            </p:cNvPr>
            <p:cNvSpPr txBox="1"/>
            <p:nvPr/>
          </p:nvSpPr>
          <p:spPr>
            <a:xfrm>
              <a:off x="7288167" y="3594502"/>
              <a:ext cx="1224136" cy="34051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36000" rIns="36000" rtlCol="0">
              <a:no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Deadweight Loss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本框 14">
              <a:extLst>
                <a:ext uri="{FF2B5EF4-FFF2-40B4-BE49-F238E27FC236}">
                  <a16:creationId xmlns:a16="http://schemas.microsoft.com/office/drawing/2014/main" id="{44FC592E-E3B6-3858-6AD1-77D735FF4620}"/>
                </a:ext>
              </a:extLst>
            </p:cNvPr>
            <p:cNvSpPr txBox="1"/>
            <p:nvPr/>
          </p:nvSpPr>
          <p:spPr>
            <a:xfrm>
              <a:off x="7288167" y="3160489"/>
              <a:ext cx="720080" cy="340519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36000" rIns="36000" rtlCol="0">
              <a:noAutofit/>
            </a:bodyPr>
            <a:lstStyle/>
            <a:p>
              <a:pPr algn="ctr"/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Surplus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文本框 1">
                <a:extLst>
                  <a:ext uri="{FF2B5EF4-FFF2-40B4-BE49-F238E27FC236}">
                    <a16:creationId xmlns:a16="http://schemas.microsoft.com/office/drawing/2014/main" id="{D54CCE22-E807-F777-E37A-EECE413434CE}"/>
                  </a:ext>
                </a:extLst>
              </p:cNvPr>
              <p:cNvSpPr txBox="1"/>
              <p:nvPr/>
            </p:nvSpPr>
            <p:spPr>
              <a:xfrm>
                <a:off x="755576" y="3212976"/>
                <a:ext cx="214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7" name="文本框 1">
                <a:extLst>
                  <a:ext uri="{FF2B5EF4-FFF2-40B4-BE49-F238E27FC236}">
                    <a16:creationId xmlns:a16="http://schemas.microsoft.com/office/drawing/2014/main" id="{D54CCE22-E807-F777-E37A-EECE41343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212976"/>
                <a:ext cx="214226" cy="276999"/>
              </a:xfrm>
              <a:prstGeom prst="rect">
                <a:avLst/>
              </a:prstGeom>
              <a:blipFill>
                <a:blip r:embed="rId6"/>
                <a:stretch>
                  <a:fillRect l="-222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文本框 2">
                <a:extLst>
                  <a:ext uri="{FF2B5EF4-FFF2-40B4-BE49-F238E27FC236}">
                    <a16:creationId xmlns:a16="http://schemas.microsoft.com/office/drawing/2014/main" id="{1C77AE03-5C6A-C03D-F577-7F0327CB4391}"/>
                  </a:ext>
                </a:extLst>
              </p:cNvPr>
              <p:cNvSpPr txBox="1"/>
              <p:nvPr/>
            </p:nvSpPr>
            <p:spPr>
              <a:xfrm>
                <a:off x="3059832" y="3212976"/>
                <a:ext cx="214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8" name="文本框 2">
                <a:extLst>
                  <a:ext uri="{FF2B5EF4-FFF2-40B4-BE49-F238E27FC236}">
                    <a16:creationId xmlns:a16="http://schemas.microsoft.com/office/drawing/2014/main" id="{1C77AE03-5C6A-C03D-F577-7F0327CB4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3212976"/>
                <a:ext cx="214226" cy="276999"/>
              </a:xfrm>
              <a:prstGeom prst="rect">
                <a:avLst/>
              </a:prstGeom>
              <a:blipFill>
                <a:blip r:embed="rId7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文本框 3">
                <a:extLst>
                  <a:ext uri="{FF2B5EF4-FFF2-40B4-BE49-F238E27FC236}">
                    <a16:creationId xmlns:a16="http://schemas.microsoft.com/office/drawing/2014/main" id="{A36BF44B-2A47-CA0F-634B-3EFA5F7D3B96}"/>
                  </a:ext>
                </a:extLst>
              </p:cNvPr>
              <p:cNvSpPr txBox="1"/>
              <p:nvPr/>
            </p:nvSpPr>
            <p:spPr>
              <a:xfrm>
                <a:off x="5581910" y="3212976"/>
                <a:ext cx="214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9" name="文本框 3">
                <a:extLst>
                  <a:ext uri="{FF2B5EF4-FFF2-40B4-BE49-F238E27FC236}">
                    <a16:creationId xmlns:a16="http://schemas.microsoft.com/office/drawing/2014/main" id="{A36BF44B-2A47-CA0F-634B-3EFA5F7D3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910" y="3212976"/>
                <a:ext cx="214226" cy="276999"/>
              </a:xfrm>
              <a:prstGeom prst="rect">
                <a:avLst/>
              </a:prstGeom>
              <a:blipFill>
                <a:blip r:embed="rId8"/>
                <a:stretch>
                  <a:fillRect l="-222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90">
                <a:extLst>
                  <a:ext uri="{FF2B5EF4-FFF2-40B4-BE49-F238E27FC236}">
                    <a16:creationId xmlns:a16="http://schemas.microsoft.com/office/drawing/2014/main" id="{FFB2AF32-0F3F-E425-9B3B-C56A3C7777F9}"/>
                  </a:ext>
                </a:extLst>
              </p:cNvPr>
              <p:cNvSpPr txBox="1"/>
              <p:nvPr/>
            </p:nvSpPr>
            <p:spPr>
              <a:xfrm>
                <a:off x="1547664" y="5316066"/>
                <a:ext cx="8211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aseline="-25000">
                          <a:latin typeface="Cambria Math" panose="02040503050406030204" pitchFamily="18" charset="0"/>
                        </a:rPr>
                        <m:t>1,1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=1/2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" name="文本框 90">
                <a:extLst>
                  <a:ext uri="{FF2B5EF4-FFF2-40B4-BE49-F238E27FC236}">
                    <a16:creationId xmlns:a16="http://schemas.microsoft.com/office/drawing/2014/main" id="{FFB2AF32-0F3F-E425-9B3B-C56A3C7777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5316066"/>
                <a:ext cx="821122" cy="215444"/>
              </a:xfrm>
              <a:prstGeom prst="rect">
                <a:avLst/>
              </a:prstGeom>
              <a:blipFill>
                <a:blip r:embed="rId9"/>
                <a:stretch>
                  <a:fillRect l="-4545" r="-454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1">
                <a:extLst>
                  <a:ext uri="{FF2B5EF4-FFF2-40B4-BE49-F238E27FC236}">
                    <a16:creationId xmlns:a16="http://schemas.microsoft.com/office/drawing/2014/main" id="{7D34EAF4-BC14-5F60-462F-F354C7209B8D}"/>
                  </a:ext>
                </a:extLst>
              </p:cNvPr>
              <p:cNvSpPr txBox="1"/>
              <p:nvPr/>
            </p:nvSpPr>
            <p:spPr>
              <a:xfrm>
                <a:off x="3314442" y="5316066"/>
                <a:ext cx="8579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aseline="-25000"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=1/3,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" name="文本框 91">
                <a:extLst>
                  <a:ext uri="{FF2B5EF4-FFF2-40B4-BE49-F238E27FC236}">
                    <a16:creationId xmlns:a16="http://schemas.microsoft.com/office/drawing/2014/main" id="{7D34EAF4-BC14-5F60-462F-F354C7209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442" y="5316066"/>
                <a:ext cx="857992" cy="215444"/>
              </a:xfrm>
              <a:prstGeom prst="rect">
                <a:avLst/>
              </a:prstGeom>
              <a:blipFill>
                <a:blip r:embed="rId10"/>
                <a:stretch>
                  <a:fillRect l="-588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92">
                <a:extLst>
                  <a:ext uri="{FF2B5EF4-FFF2-40B4-BE49-F238E27FC236}">
                    <a16:creationId xmlns:a16="http://schemas.microsoft.com/office/drawing/2014/main" id="{482170C2-8F6C-04EC-6939-F08B282EFA80}"/>
                  </a:ext>
                </a:extLst>
              </p:cNvPr>
              <p:cNvSpPr txBox="1"/>
              <p:nvPr/>
            </p:nvSpPr>
            <p:spPr>
              <a:xfrm>
                <a:off x="4255245" y="5316066"/>
                <a:ext cx="7666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1400" baseline="-25000">
                        <a:latin typeface="Cambria Math" panose="02040503050406030204" pitchFamily="18" charset="0"/>
                      </a:rPr>
                      <m:t>2,2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altLang="zh-CN" sz="1400" dirty="0"/>
                  <a:t>3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11" name="文本框 92">
                <a:extLst>
                  <a:ext uri="{FF2B5EF4-FFF2-40B4-BE49-F238E27FC236}">
                    <a16:creationId xmlns:a16="http://schemas.microsoft.com/office/drawing/2014/main" id="{482170C2-8F6C-04EC-6939-F08B282EF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245" y="5316066"/>
                <a:ext cx="766620" cy="215444"/>
              </a:xfrm>
              <a:prstGeom prst="rect">
                <a:avLst/>
              </a:prstGeom>
              <a:blipFill>
                <a:blip r:embed="rId11"/>
                <a:stretch>
                  <a:fillRect l="-9836" t="-22222" r="-1311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62">
                <a:extLst>
                  <a:ext uri="{FF2B5EF4-FFF2-40B4-BE49-F238E27FC236}">
                    <a16:creationId xmlns:a16="http://schemas.microsoft.com/office/drawing/2014/main" id="{37FE1167-AF6C-289F-B43C-42FB5FE0BC46}"/>
                  </a:ext>
                </a:extLst>
              </p:cNvPr>
              <p:cNvSpPr txBox="1"/>
              <p:nvPr/>
            </p:nvSpPr>
            <p:spPr>
              <a:xfrm>
                <a:off x="416406" y="4406334"/>
                <a:ext cx="5434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1400" i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acc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="0" i="0" baseline="-25000" smtClean="0">
                          <a:latin typeface="Cambria Math" panose="02040503050406030204" pitchFamily="18" charset="0"/>
                        </a:rPr>
                        <m:t>1,1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62">
                <a:extLst>
                  <a:ext uri="{FF2B5EF4-FFF2-40B4-BE49-F238E27FC236}">
                    <a16:creationId xmlns:a16="http://schemas.microsoft.com/office/drawing/2014/main" id="{37FE1167-AF6C-289F-B43C-42FB5FE0BC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06" y="4406334"/>
                <a:ext cx="543418" cy="215444"/>
              </a:xfrm>
              <a:prstGeom prst="rect">
                <a:avLst/>
              </a:prstGeom>
              <a:blipFill>
                <a:blip r:embed="rId12"/>
                <a:stretch>
                  <a:fillRect l="-6818" r="-11364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62">
                <a:extLst>
                  <a:ext uri="{FF2B5EF4-FFF2-40B4-BE49-F238E27FC236}">
                    <a16:creationId xmlns:a16="http://schemas.microsoft.com/office/drawing/2014/main" id="{DAF54BE6-93CD-A859-9893-674DB9E625EC}"/>
                  </a:ext>
                </a:extLst>
              </p:cNvPr>
              <p:cNvSpPr txBox="1"/>
              <p:nvPr/>
            </p:nvSpPr>
            <p:spPr>
              <a:xfrm>
                <a:off x="2724286" y="4190890"/>
                <a:ext cx="5434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1400" i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acc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="0" i="0" baseline="-25000" smtClean="0"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62">
                <a:extLst>
                  <a:ext uri="{FF2B5EF4-FFF2-40B4-BE49-F238E27FC236}">
                    <a16:creationId xmlns:a16="http://schemas.microsoft.com/office/drawing/2014/main" id="{DAF54BE6-93CD-A859-9893-674DB9E62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286" y="4190890"/>
                <a:ext cx="543418" cy="215444"/>
              </a:xfrm>
              <a:prstGeom prst="rect">
                <a:avLst/>
              </a:prstGeom>
              <a:blipFill>
                <a:blip r:embed="rId13"/>
                <a:stretch>
                  <a:fillRect l="-6818" r="-11364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62">
                <a:extLst>
                  <a:ext uri="{FF2B5EF4-FFF2-40B4-BE49-F238E27FC236}">
                    <a16:creationId xmlns:a16="http://schemas.microsoft.com/office/drawing/2014/main" id="{0EDC798B-DCA3-60DA-E067-DF281FECC150}"/>
                  </a:ext>
                </a:extLst>
              </p:cNvPr>
              <p:cNvSpPr txBox="1"/>
              <p:nvPr/>
            </p:nvSpPr>
            <p:spPr>
              <a:xfrm>
                <a:off x="2744164" y="4629036"/>
                <a:ext cx="5434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1400" i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acc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="0" i="0" baseline="-25000" smtClean="0">
                          <a:latin typeface="Cambria Math" panose="02040503050406030204" pitchFamily="18" charset="0"/>
                        </a:rPr>
                        <m:t>2,2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62">
                <a:extLst>
                  <a:ext uri="{FF2B5EF4-FFF2-40B4-BE49-F238E27FC236}">
                    <a16:creationId xmlns:a16="http://schemas.microsoft.com/office/drawing/2014/main" id="{0EDC798B-DCA3-60DA-E067-DF281FECC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164" y="4629036"/>
                <a:ext cx="543418" cy="215444"/>
              </a:xfrm>
              <a:prstGeom prst="rect">
                <a:avLst/>
              </a:prstGeom>
              <a:blipFill>
                <a:blip r:embed="rId14"/>
                <a:stretch>
                  <a:fillRect l="-6977" r="-11628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77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5A8C7-F78A-FD4E-CAA8-F39D87155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FB46F-3657-F43B-3EAE-63F5E493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About Customer Welfare?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F23D-5F7B-CCBC-D335-752B12B20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 dirty="0"/>
              <a:t>Dartmouth Seminar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E89045C-DE90-52AD-3EBE-18DBF297B427}"/>
              </a:ext>
            </a:extLst>
          </p:cNvPr>
          <p:cNvSpPr/>
          <p:nvPr/>
        </p:nvSpPr>
        <p:spPr>
          <a:xfrm>
            <a:off x="582932" y="1629033"/>
            <a:ext cx="7886245" cy="20621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</a:rPr>
              <a:t>Q2: </a:t>
            </a:r>
            <a:r>
              <a:rPr lang="en-US" dirty="0">
                <a:solidFill>
                  <a:schemeClr val="tx2"/>
                </a:solidFill>
              </a:rPr>
              <a:t>Do these pricing policies help or hurt customers? (</a:t>
            </a:r>
            <a:r>
              <a:rPr lang="en-US" sz="1800" dirty="0">
                <a:solidFill>
                  <a:schemeClr val="tx2"/>
                </a:solidFill>
              </a:rPr>
              <a:t>𝜀 = 0)</a:t>
            </a: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spcAft>
                <a:spcPts val="600"/>
              </a:spcAft>
              <a:buBlip>
                <a:blip r:embed="rId2"/>
              </a:buBlip>
            </a:pPr>
            <a:r>
              <a:rPr lang="en-US" dirty="0">
                <a:solidFill>
                  <a:schemeClr val="tx2"/>
                </a:solidFill>
              </a:rPr>
              <a:t>When k is large, all valuation is converted to revenue</a:t>
            </a:r>
          </a:p>
          <a:p>
            <a:pPr marL="342900" indent="-342900">
              <a:spcAft>
                <a:spcPts val="600"/>
              </a:spcAft>
              <a:buBlip>
                <a:blip r:embed="rId2"/>
              </a:buBlip>
            </a:pPr>
            <a:r>
              <a:rPr lang="en-US" altLang="zh-CN" sz="1800" dirty="0">
                <a:solidFill>
                  <a:schemeClr val="tx2"/>
                </a:solidFill>
                <a:cs typeface="Times New Roman" panose="02020603050405020304" pitchFamily="18" charset="0"/>
              </a:rPr>
              <a:t>Price discrimination can benefit those with the lower ability to pay</a:t>
            </a:r>
          </a:p>
          <a:p>
            <a:pPr marL="342900" indent="-342900">
              <a:spcAft>
                <a:spcPts val="600"/>
              </a:spcAft>
              <a:buBlip>
                <a:blip r:embed="rId2"/>
              </a:buBlip>
            </a:pPr>
            <a:r>
              <a:rPr lang="en-US" dirty="0">
                <a:solidFill>
                  <a:schemeClr val="tx2"/>
                </a:solidFill>
              </a:rPr>
              <a:t>Some customers pay less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grpSp>
        <p:nvGrpSpPr>
          <p:cNvPr id="9" name="组合 3">
            <a:extLst>
              <a:ext uri="{FF2B5EF4-FFF2-40B4-BE49-F238E27FC236}">
                <a16:creationId xmlns:a16="http://schemas.microsoft.com/office/drawing/2014/main" id="{4B719E97-CA54-6B75-EE90-D04A066918DE}"/>
              </a:ext>
            </a:extLst>
          </p:cNvPr>
          <p:cNvGrpSpPr/>
          <p:nvPr/>
        </p:nvGrpSpPr>
        <p:grpSpPr>
          <a:xfrm>
            <a:off x="971600" y="3378478"/>
            <a:ext cx="2140103" cy="2513603"/>
            <a:chOff x="1259632" y="3429000"/>
            <a:chExt cx="2140103" cy="2513603"/>
          </a:xfrm>
        </p:grpSpPr>
        <p:sp>
          <p:nvSpPr>
            <p:cNvPr id="10" name="直角三角形 81">
              <a:extLst>
                <a:ext uri="{FF2B5EF4-FFF2-40B4-BE49-F238E27FC236}">
                  <a16:creationId xmlns:a16="http://schemas.microsoft.com/office/drawing/2014/main" id="{F2598A71-D402-3475-5994-C4F8BF03183A}"/>
                </a:ext>
              </a:extLst>
            </p:cNvPr>
            <p:cNvSpPr/>
            <p:nvPr/>
          </p:nvSpPr>
          <p:spPr>
            <a:xfrm>
              <a:off x="1259632" y="3789040"/>
              <a:ext cx="864096" cy="792088"/>
            </a:xfrm>
            <a:prstGeom prst="rtTriangl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直角三角形 82">
              <a:extLst>
                <a:ext uri="{FF2B5EF4-FFF2-40B4-BE49-F238E27FC236}">
                  <a16:creationId xmlns:a16="http://schemas.microsoft.com/office/drawing/2014/main" id="{FECA156A-CBF5-96FA-4B99-B293823D8283}"/>
                </a:ext>
              </a:extLst>
            </p:cNvPr>
            <p:cNvSpPr/>
            <p:nvPr/>
          </p:nvSpPr>
          <p:spPr>
            <a:xfrm>
              <a:off x="2123728" y="4581128"/>
              <a:ext cx="864096" cy="792088"/>
            </a:xfrm>
            <a:prstGeom prst="rt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83">
              <a:extLst>
                <a:ext uri="{FF2B5EF4-FFF2-40B4-BE49-F238E27FC236}">
                  <a16:creationId xmlns:a16="http://schemas.microsoft.com/office/drawing/2014/main" id="{4EA2B501-7629-7BE5-977B-4757108AD5A2}"/>
                </a:ext>
              </a:extLst>
            </p:cNvPr>
            <p:cNvSpPr/>
            <p:nvPr/>
          </p:nvSpPr>
          <p:spPr>
            <a:xfrm>
              <a:off x="1259632" y="4581128"/>
              <a:ext cx="864096" cy="79208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连接符 84">
              <a:extLst>
                <a:ext uri="{FF2B5EF4-FFF2-40B4-BE49-F238E27FC236}">
                  <a16:creationId xmlns:a16="http://schemas.microsoft.com/office/drawing/2014/main" id="{1597C7D1-39BD-8559-926B-5BBF9ED9C98F}"/>
                </a:ext>
              </a:extLst>
            </p:cNvPr>
            <p:cNvCxnSpPr/>
            <p:nvPr/>
          </p:nvCxnSpPr>
          <p:spPr>
            <a:xfrm>
              <a:off x="1259632" y="3429000"/>
              <a:ext cx="0" cy="19442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连接符 85">
              <a:extLst>
                <a:ext uri="{FF2B5EF4-FFF2-40B4-BE49-F238E27FC236}">
                  <a16:creationId xmlns:a16="http://schemas.microsoft.com/office/drawing/2014/main" id="{E02C648B-D970-8E68-2A57-973E1D46B3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9632" y="5373216"/>
              <a:ext cx="1935832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连接符 86">
              <a:extLst>
                <a:ext uri="{FF2B5EF4-FFF2-40B4-BE49-F238E27FC236}">
                  <a16:creationId xmlns:a16="http://schemas.microsoft.com/office/drawing/2014/main" id="{7CEBE130-DBEA-EF7B-95BE-8B0113DB4FEB}"/>
                </a:ext>
              </a:extLst>
            </p:cNvPr>
            <p:cNvCxnSpPr/>
            <p:nvPr/>
          </p:nvCxnSpPr>
          <p:spPr>
            <a:xfrm>
              <a:off x="1259632" y="3789040"/>
              <a:ext cx="1728192" cy="15841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87">
              <a:extLst>
                <a:ext uri="{FF2B5EF4-FFF2-40B4-BE49-F238E27FC236}">
                  <a16:creationId xmlns:a16="http://schemas.microsoft.com/office/drawing/2014/main" id="{C7D3ACD8-40F4-285A-BB30-CBE42C0C103C}"/>
                </a:ext>
              </a:extLst>
            </p:cNvPr>
            <p:cNvSpPr txBox="1"/>
            <p:nvPr/>
          </p:nvSpPr>
          <p:spPr>
            <a:xfrm>
              <a:off x="1475656" y="5604049"/>
              <a:ext cx="129614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One Price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88">
                  <a:extLst>
                    <a:ext uri="{FF2B5EF4-FFF2-40B4-BE49-F238E27FC236}">
                      <a16:creationId xmlns:a16="http://schemas.microsoft.com/office/drawing/2014/main" id="{0E9FE2D3-B540-69C5-B2CE-4591BACDDAF8}"/>
                    </a:ext>
                  </a:extLst>
                </p:cNvPr>
                <p:cNvSpPr txBox="1"/>
                <p:nvPr/>
              </p:nvSpPr>
              <p:spPr>
                <a:xfrm>
                  <a:off x="3203848" y="5301208"/>
                  <a:ext cx="1958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9" name="文本框 88">
                  <a:extLst>
                    <a:ext uri="{FF2B5EF4-FFF2-40B4-BE49-F238E27FC236}">
                      <a16:creationId xmlns:a16="http://schemas.microsoft.com/office/drawing/2014/main" id="{87E6ABF0-4D4E-1FD9-F0BC-89CC331BE8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3848" y="5301208"/>
                  <a:ext cx="19588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5625" r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4">
            <a:extLst>
              <a:ext uri="{FF2B5EF4-FFF2-40B4-BE49-F238E27FC236}">
                <a16:creationId xmlns:a16="http://schemas.microsoft.com/office/drawing/2014/main" id="{B561C222-6810-7E01-D8CC-7B78849320CA}"/>
              </a:ext>
            </a:extLst>
          </p:cNvPr>
          <p:cNvGrpSpPr/>
          <p:nvPr/>
        </p:nvGrpSpPr>
        <p:grpSpPr>
          <a:xfrm>
            <a:off x="5775999" y="3378478"/>
            <a:ext cx="2356127" cy="2503664"/>
            <a:chOff x="6156176" y="3429000"/>
            <a:chExt cx="2356127" cy="2503664"/>
          </a:xfrm>
        </p:grpSpPr>
        <p:sp>
          <p:nvSpPr>
            <p:cNvPr id="19" name="文本框 33">
              <a:extLst>
                <a:ext uri="{FF2B5EF4-FFF2-40B4-BE49-F238E27FC236}">
                  <a16:creationId xmlns:a16="http://schemas.microsoft.com/office/drawing/2014/main" id="{30DCD85E-B14A-3AB5-FF58-3671B13A581D}"/>
                </a:ext>
              </a:extLst>
            </p:cNvPr>
            <p:cNvSpPr txBox="1"/>
            <p:nvPr/>
          </p:nvSpPr>
          <p:spPr>
            <a:xfrm>
              <a:off x="6300192" y="5594110"/>
              <a:ext cx="18002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Multiple Prices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直角三角形 49">
              <a:extLst>
                <a:ext uri="{FF2B5EF4-FFF2-40B4-BE49-F238E27FC236}">
                  <a16:creationId xmlns:a16="http://schemas.microsoft.com/office/drawing/2014/main" id="{4BCB1258-7315-7BDA-4961-541206B9D2D5}"/>
                </a:ext>
              </a:extLst>
            </p:cNvPr>
            <p:cNvSpPr/>
            <p:nvPr/>
          </p:nvSpPr>
          <p:spPr>
            <a:xfrm>
              <a:off x="6233244" y="3862362"/>
              <a:ext cx="1510630" cy="1510854"/>
            </a:xfrm>
            <a:custGeom>
              <a:avLst/>
              <a:gdLst>
                <a:gd name="connsiteX0" fmla="*/ 0 w 216024"/>
                <a:gd name="connsiteY0" fmla="*/ 144016 h 144016"/>
                <a:gd name="connsiteX1" fmla="*/ 0 w 216024"/>
                <a:gd name="connsiteY1" fmla="*/ 0 h 144016"/>
                <a:gd name="connsiteX2" fmla="*/ 216024 w 216024"/>
                <a:gd name="connsiteY2" fmla="*/ 144016 h 144016"/>
                <a:gd name="connsiteX3" fmla="*/ 0 w 216024"/>
                <a:gd name="connsiteY3" fmla="*/ 144016 h 144016"/>
                <a:gd name="connsiteX0" fmla="*/ 0 w 216024"/>
                <a:gd name="connsiteY0" fmla="*/ 179735 h 179735"/>
                <a:gd name="connsiteX1" fmla="*/ 0 w 216024"/>
                <a:gd name="connsiteY1" fmla="*/ 0 h 179735"/>
                <a:gd name="connsiteX2" fmla="*/ 216024 w 216024"/>
                <a:gd name="connsiteY2" fmla="*/ 179735 h 179735"/>
                <a:gd name="connsiteX3" fmla="*/ 0 w 216024"/>
                <a:gd name="connsiteY3" fmla="*/ 179735 h 179735"/>
                <a:gd name="connsiteX0" fmla="*/ 0 w 213643"/>
                <a:gd name="connsiteY0" fmla="*/ 179735 h 198785"/>
                <a:gd name="connsiteX1" fmla="*/ 0 w 213643"/>
                <a:gd name="connsiteY1" fmla="*/ 0 h 198785"/>
                <a:gd name="connsiteX2" fmla="*/ 213643 w 213643"/>
                <a:gd name="connsiteY2" fmla="*/ 198785 h 198785"/>
                <a:gd name="connsiteX3" fmla="*/ 0 w 213643"/>
                <a:gd name="connsiteY3" fmla="*/ 179735 h 198785"/>
                <a:gd name="connsiteX0" fmla="*/ 2381 w 213643"/>
                <a:gd name="connsiteY0" fmla="*/ 201166 h 201166"/>
                <a:gd name="connsiteX1" fmla="*/ 0 w 213643"/>
                <a:gd name="connsiteY1" fmla="*/ 0 h 201166"/>
                <a:gd name="connsiteX2" fmla="*/ 213643 w 213643"/>
                <a:gd name="connsiteY2" fmla="*/ 198785 h 201166"/>
                <a:gd name="connsiteX3" fmla="*/ 2381 w 213643"/>
                <a:gd name="connsiteY3" fmla="*/ 201166 h 201166"/>
                <a:gd name="connsiteX0" fmla="*/ 2381 w 218405"/>
                <a:gd name="connsiteY0" fmla="*/ 201166 h 205929"/>
                <a:gd name="connsiteX1" fmla="*/ 0 w 218405"/>
                <a:gd name="connsiteY1" fmla="*/ 0 h 205929"/>
                <a:gd name="connsiteX2" fmla="*/ 218405 w 218405"/>
                <a:gd name="connsiteY2" fmla="*/ 205929 h 205929"/>
                <a:gd name="connsiteX3" fmla="*/ 2381 w 218405"/>
                <a:gd name="connsiteY3" fmla="*/ 201166 h 205929"/>
                <a:gd name="connsiteX0" fmla="*/ 2381 w 218405"/>
                <a:gd name="connsiteY0" fmla="*/ 205928 h 205929"/>
                <a:gd name="connsiteX1" fmla="*/ 0 w 218405"/>
                <a:gd name="connsiteY1" fmla="*/ 0 h 205929"/>
                <a:gd name="connsiteX2" fmla="*/ 218405 w 218405"/>
                <a:gd name="connsiteY2" fmla="*/ 205929 h 205929"/>
                <a:gd name="connsiteX3" fmla="*/ 2381 w 218405"/>
                <a:gd name="connsiteY3" fmla="*/ 205928 h 205929"/>
                <a:gd name="connsiteX0" fmla="*/ 1437481 w 1653505"/>
                <a:gd name="connsiteY0" fmla="*/ 1510853 h 1510854"/>
                <a:gd name="connsiteX1" fmla="*/ 0 w 1653505"/>
                <a:gd name="connsiteY1" fmla="*/ 0 h 1510854"/>
                <a:gd name="connsiteX2" fmla="*/ 1653505 w 1653505"/>
                <a:gd name="connsiteY2" fmla="*/ 1510854 h 1510854"/>
                <a:gd name="connsiteX3" fmla="*/ 1437481 w 1653505"/>
                <a:gd name="connsiteY3" fmla="*/ 1510853 h 1510854"/>
                <a:gd name="connsiteX0" fmla="*/ 59531 w 1653505"/>
                <a:gd name="connsiteY0" fmla="*/ 1510853 h 1510854"/>
                <a:gd name="connsiteX1" fmla="*/ 0 w 1653505"/>
                <a:gd name="connsiteY1" fmla="*/ 0 h 1510854"/>
                <a:gd name="connsiteX2" fmla="*/ 1653505 w 1653505"/>
                <a:gd name="connsiteY2" fmla="*/ 1510854 h 1510854"/>
                <a:gd name="connsiteX3" fmla="*/ 59531 w 1653505"/>
                <a:gd name="connsiteY3" fmla="*/ 1510853 h 1510854"/>
                <a:gd name="connsiteX0" fmla="*/ 59531 w 1510630"/>
                <a:gd name="connsiteY0" fmla="*/ 1510853 h 1510854"/>
                <a:gd name="connsiteX1" fmla="*/ 0 w 1510630"/>
                <a:gd name="connsiteY1" fmla="*/ 0 h 1510854"/>
                <a:gd name="connsiteX2" fmla="*/ 1510630 w 1510630"/>
                <a:gd name="connsiteY2" fmla="*/ 1510854 h 1510854"/>
                <a:gd name="connsiteX3" fmla="*/ 59531 w 1510630"/>
                <a:gd name="connsiteY3" fmla="*/ 1510853 h 1510854"/>
                <a:gd name="connsiteX0" fmla="*/ 21431 w 1510630"/>
                <a:gd name="connsiteY0" fmla="*/ 1510853 h 1510854"/>
                <a:gd name="connsiteX1" fmla="*/ 0 w 1510630"/>
                <a:gd name="connsiteY1" fmla="*/ 0 h 1510854"/>
                <a:gd name="connsiteX2" fmla="*/ 1510630 w 1510630"/>
                <a:gd name="connsiteY2" fmla="*/ 1510854 h 1510854"/>
                <a:gd name="connsiteX3" fmla="*/ 21431 w 1510630"/>
                <a:gd name="connsiteY3" fmla="*/ 1510853 h 1510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0630" h="1510854">
                  <a:moveTo>
                    <a:pt x="21431" y="1510853"/>
                  </a:moveTo>
                  <a:cubicBezTo>
                    <a:pt x="20637" y="1443798"/>
                    <a:pt x="794" y="67055"/>
                    <a:pt x="0" y="0"/>
                  </a:cubicBezTo>
                  <a:lnTo>
                    <a:pt x="1510630" y="1510854"/>
                  </a:lnTo>
                  <a:lnTo>
                    <a:pt x="21431" y="151085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38">
              <a:extLst>
                <a:ext uri="{FF2B5EF4-FFF2-40B4-BE49-F238E27FC236}">
                  <a16:creationId xmlns:a16="http://schemas.microsoft.com/office/drawing/2014/main" id="{A2F0847D-88CC-A3C3-55D7-7722ECBDE9D1}"/>
                </a:ext>
              </a:extLst>
            </p:cNvPr>
            <p:cNvSpPr/>
            <p:nvPr/>
          </p:nvSpPr>
          <p:spPr>
            <a:xfrm>
              <a:off x="6516216" y="4221088"/>
              <a:ext cx="72008" cy="114297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40">
              <a:extLst>
                <a:ext uri="{FF2B5EF4-FFF2-40B4-BE49-F238E27FC236}">
                  <a16:creationId xmlns:a16="http://schemas.microsoft.com/office/drawing/2014/main" id="{37510CBF-1A27-51F5-29BE-E11F4CFD46D7}"/>
                </a:ext>
              </a:extLst>
            </p:cNvPr>
            <p:cNvSpPr/>
            <p:nvPr/>
          </p:nvSpPr>
          <p:spPr>
            <a:xfrm>
              <a:off x="6372200" y="4077072"/>
              <a:ext cx="72008" cy="129614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41">
              <a:extLst>
                <a:ext uri="{FF2B5EF4-FFF2-40B4-BE49-F238E27FC236}">
                  <a16:creationId xmlns:a16="http://schemas.microsoft.com/office/drawing/2014/main" id="{6084BBFE-0E64-9C05-088E-5C7A17D69976}"/>
                </a:ext>
              </a:extLst>
            </p:cNvPr>
            <p:cNvSpPr/>
            <p:nvPr/>
          </p:nvSpPr>
          <p:spPr>
            <a:xfrm>
              <a:off x="6300192" y="4005064"/>
              <a:ext cx="72008" cy="136815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42">
              <a:extLst>
                <a:ext uri="{FF2B5EF4-FFF2-40B4-BE49-F238E27FC236}">
                  <a16:creationId xmlns:a16="http://schemas.microsoft.com/office/drawing/2014/main" id="{E6BDC339-B3E0-5FC0-9DDB-DB34FEA2F2C5}"/>
                </a:ext>
              </a:extLst>
            </p:cNvPr>
            <p:cNvSpPr/>
            <p:nvPr/>
          </p:nvSpPr>
          <p:spPr>
            <a:xfrm>
              <a:off x="6228184" y="3933056"/>
              <a:ext cx="72008" cy="144016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43">
              <a:extLst>
                <a:ext uri="{FF2B5EF4-FFF2-40B4-BE49-F238E27FC236}">
                  <a16:creationId xmlns:a16="http://schemas.microsoft.com/office/drawing/2014/main" id="{3CA8E1CD-1296-EB0B-C198-9A6D1FA7C9A7}"/>
                </a:ext>
              </a:extLst>
            </p:cNvPr>
            <p:cNvSpPr/>
            <p:nvPr/>
          </p:nvSpPr>
          <p:spPr>
            <a:xfrm>
              <a:off x="6444208" y="4140000"/>
              <a:ext cx="72008" cy="12312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44">
              <a:extLst>
                <a:ext uri="{FF2B5EF4-FFF2-40B4-BE49-F238E27FC236}">
                  <a16:creationId xmlns:a16="http://schemas.microsoft.com/office/drawing/2014/main" id="{E7ADF422-518D-546C-5A70-0B20C5B68986}"/>
                </a:ext>
              </a:extLst>
            </p:cNvPr>
            <p:cNvSpPr/>
            <p:nvPr/>
          </p:nvSpPr>
          <p:spPr>
            <a:xfrm>
              <a:off x="6588224" y="4293096"/>
              <a:ext cx="72008" cy="107096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45">
              <a:extLst>
                <a:ext uri="{FF2B5EF4-FFF2-40B4-BE49-F238E27FC236}">
                  <a16:creationId xmlns:a16="http://schemas.microsoft.com/office/drawing/2014/main" id="{0FEEBF61-5517-D523-51F7-F1E767F396AB}"/>
                </a:ext>
              </a:extLst>
            </p:cNvPr>
            <p:cNvSpPr/>
            <p:nvPr/>
          </p:nvSpPr>
          <p:spPr>
            <a:xfrm>
              <a:off x="6660232" y="4365104"/>
              <a:ext cx="72008" cy="99896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46">
              <a:extLst>
                <a:ext uri="{FF2B5EF4-FFF2-40B4-BE49-F238E27FC236}">
                  <a16:creationId xmlns:a16="http://schemas.microsoft.com/office/drawing/2014/main" id="{9F7A8405-7CF5-856F-B7A1-8F7ED7DC62F3}"/>
                </a:ext>
              </a:extLst>
            </p:cNvPr>
            <p:cNvSpPr/>
            <p:nvPr/>
          </p:nvSpPr>
          <p:spPr>
            <a:xfrm>
              <a:off x="6732240" y="4437112"/>
              <a:ext cx="72008" cy="92695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47">
              <a:extLst>
                <a:ext uri="{FF2B5EF4-FFF2-40B4-BE49-F238E27FC236}">
                  <a16:creationId xmlns:a16="http://schemas.microsoft.com/office/drawing/2014/main" id="{764D2472-59D8-F4B5-A385-C47D1E707BEC}"/>
                </a:ext>
              </a:extLst>
            </p:cNvPr>
            <p:cNvSpPr/>
            <p:nvPr/>
          </p:nvSpPr>
          <p:spPr>
            <a:xfrm>
              <a:off x="6804248" y="4509120"/>
              <a:ext cx="72008" cy="85494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48">
              <a:extLst>
                <a:ext uri="{FF2B5EF4-FFF2-40B4-BE49-F238E27FC236}">
                  <a16:creationId xmlns:a16="http://schemas.microsoft.com/office/drawing/2014/main" id="{713ABFFF-CB74-7F89-4FAC-6C72CEF52733}"/>
                </a:ext>
              </a:extLst>
            </p:cNvPr>
            <p:cNvSpPr/>
            <p:nvPr/>
          </p:nvSpPr>
          <p:spPr>
            <a:xfrm>
              <a:off x="6876256" y="4581128"/>
              <a:ext cx="72008" cy="78293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49">
              <a:extLst>
                <a:ext uri="{FF2B5EF4-FFF2-40B4-BE49-F238E27FC236}">
                  <a16:creationId xmlns:a16="http://schemas.microsoft.com/office/drawing/2014/main" id="{0C58385F-E1E1-B2F8-7EA5-781458452C1E}"/>
                </a:ext>
              </a:extLst>
            </p:cNvPr>
            <p:cNvSpPr/>
            <p:nvPr/>
          </p:nvSpPr>
          <p:spPr>
            <a:xfrm>
              <a:off x="6948264" y="4653136"/>
              <a:ext cx="72008" cy="71092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50">
              <a:extLst>
                <a:ext uri="{FF2B5EF4-FFF2-40B4-BE49-F238E27FC236}">
                  <a16:creationId xmlns:a16="http://schemas.microsoft.com/office/drawing/2014/main" id="{302E61CA-5F61-460D-95FE-8C5254FCAAEC}"/>
                </a:ext>
              </a:extLst>
            </p:cNvPr>
            <p:cNvSpPr/>
            <p:nvPr/>
          </p:nvSpPr>
          <p:spPr>
            <a:xfrm>
              <a:off x="7020272" y="4725144"/>
              <a:ext cx="72008" cy="63892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51">
              <a:extLst>
                <a:ext uri="{FF2B5EF4-FFF2-40B4-BE49-F238E27FC236}">
                  <a16:creationId xmlns:a16="http://schemas.microsoft.com/office/drawing/2014/main" id="{FEC43712-A911-F7B5-8DDD-2A96B693ED29}"/>
                </a:ext>
              </a:extLst>
            </p:cNvPr>
            <p:cNvSpPr/>
            <p:nvPr/>
          </p:nvSpPr>
          <p:spPr>
            <a:xfrm>
              <a:off x="7092280" y="4797152"/>
              <a:ext cx="72008" cy="56691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66">
              <a:extLst>
                <a:ext uri="{FF2B5EF4-FFF2-40B4-BE49-F238E27FC236}">
                  <a16:creationId xmlns:a16="http://schemas.microsoft.com/office/drawing/2014/main" id="{26FD1549-B866-1A57-016E-8A756A2BDAAC}"/>
                </a:ext>
              </a:extLst>
            </p:cNvPr>
            <p:cNvSpPr/>
            <p:nvPr/>
          </p:nvSpPr>
          <p:spPr>
            <a:xfrm>
              <a:off x="7164288" y="4869160"/>
              <a:ext cx="72008" cy="49490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69">
              <a:extLst>
                <a:ext uri="{FF2B5EF4-FFF2-40B4-BE49-F238E27FC236}">
                  <a16:creationId xmlns:a16="http://schemas.microsoft.com/office/drawing/2014/main" id="{D770E3E9-05A2-5F31-56F0-AB968117446A}"/>
                </a:ext>
              </a:extLst>
            </p:cNvPr>
            <p:cNvSpPr/>
            <p:nvPr/>
          </p:nvSpPr>
          <p:spPr>
            <a:xfrm>
              <a:off x="7236296" y="4941168"/>
              <a:ext cx="72008" cy="42289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70">
              <a:extLst>
                <a:ext uri="{FF2B5EF4-FFF2-40B4-BE49-F238E27FC236}">
                  <a16:creationId xmlns:a16="http://schemas.microsoft.com/office/drawing/2014/main" id="{328FAD9C-7605-0C13-FA32-F65D998A49F0}"/>
                </a:ext>
              </a:extLst>
            </p:cNvPr>
            <p:cNvSpPr/>
            <p:nvPr/>
          </p:nvSpPr>
          <p:spPr>
            <a:xfrm>
              <a:off x="7308304" y="5013176"/>
              <a:ext cx="72008" cy="35088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71">
              <a:extLst>
                <a:ext uri="{FF2B5EF4-FFF2-40B4-BE49-F238E27FC236}">
                  <a16:creationId xmlns:a16="http://schemas.microsoft.com/office/drawing/2014/main" id="{3C6EC810-5C26-2991-18C1-3EEC3FCAFC82}"/>
                </a:ext>
              </a:extLst>
            </p:cNvPr>
            <p:cNvSpPr/>
            <p:nvPr/>
          </p:nvSpPr>
          <p:spPr>
            <a:xfrm>
              <a:off x="7380312" y="5085184"/>
              <a:ext cx="72008" cy="27888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72">
              <a:extLst>
                <a:ext uri="{FF2B5EF4-FFF2-40B4-BE49-F238E27FC236}">
                  <a16:creationId xmlns:a16="http://schemas.microsoft.com/office/drawing/2014/main" id="{D2841EC3-9E75-59A9-8D68-C6D2C66ED2C8}"/>
                </a:ext>
              </a:extLst>
            </p:cNvPr>
            <p:cNvSpPr/>
            <p:nvPr/>
          </p:nvSpPr>
          <p:spPr>
            <a:xfrm>
              <a:off x="7452320" y="5157192"/>
              <a:ext cx="72008" cy="20687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73">
              <a:extLst>
                <a:ext uri="{FF2B5EF4-FFF2-40B4-BE49-F238E27FC236}">
                  <a16:creationId xmlns:a16="http://schemas.microsoft.com/office/drawing/2014/main" id="{06FA908C-89F3-4463-171A-EF2B595CC13F}"/>
                </a:ext>
              </a:extLst>
            </p:cNvPr>
            <p:cNvSpPr/>
            <p:nvPr/>
          </p:nvSpPr>
          <p:spPr>
            <a:xfrm>
              <a:off x="7524328" y="5229200"/>
              <a:ext cx="72008" cy="1348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74">
              <a:extLst>
                <a:ext uri="{FF2B5EF4-FFF2-40B4-BE49-F238E27FC236}">
                  <a16:creationId xmlns:a16="http://schemas.microsoft.com/office/drawing/2014/main" id="{A809232C-85F1-A3E9-12DF-7CC9AC6C2770}"/>
                </a:ext>
              </a:extLst>
            </p:cNvPr>
            <p:cNvSpPr/>
            <p:nvPr/>
          </p:nvSpPr>
          <p:spPr>
            <a:xfrm>
              <a:off x="7596336" y="5301208"/>
              <a:ext cx="72008" cy="628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直角三角形 49">
              <a:extLst>
                <a:ext uri="{FF2B5EF4-FFF2-40B4-BE49-F238E27FC236}">
                  <a16:creationId xmlns:a16="http://schemas.microsoft.com/office/drawing/2014/main" id="{D6AFE5E9-D3DC-94CA-EBCE-B98B1E7F694D}"/>
                </a:ext>
              </a:extLst>
            </p:cNvPr>
            <p:cNvSpPr/>
            <p:nvPr/>
          </p:nvSpPr>
          <p:spPr>
            <a:xfrm>
              <a:off x="6163481" y="3799135"/>
              <a:ext cx="64704" cy="61913"/>
            </a:xfrm>
            <a:custGeom>
              <a:avLst/>
              <a:gdLst>
                <a:gd name="connsiteX0" fmla="*/ 0 w 216024"/>
                <a:gd name="connsiteY0" fmla="*/ 144016 h 144016"/>
                <a:gd name="connsiteX1" fmla="*/ 0 w 216024"/>
                <a:gd name="connsiteY1" fmla="*/ 0 h 144016"/>
                <a:gd name="connsiteX2" fmla="*/ 216024 w 216024"/>
                <a:gd name="connsiteY2" fmla="*/ 144016 h 144016"/>
                <a:gd name="connsiteX3" fmla="*/ 0 w 216024"/>
                <a:gd name="connsiteY3" fmla="*/ 144016 h 144016"/>
                <a:gd name="connsiteX0" fmla="*/ 0 w 216024"/>
                <a:gd name="connsiteY0" fmla="*/ 179735 h 179735"/>
                <a:gd name="connsiteX1" fmla="*/ 0 w 216024"/>
                <a:gd name="connsiteY1" fmla="*/ 0 h 179735"/>
                <a:gd name="connsiteX2" fmla="*/ 216024 w 216024"/>
                <a:gd name="connsiteY2" fmla="*/ 179735 h 179735"/>
                <a:gd name="connsiteX3" fmla="*/ 0 w 216024"/>
                <a:gd name="connsiteY3" fmla="*/ 179735 h 179735"/>
                <a:gd name="connsiteX0" fmla="*/ 0 w 213643"/>
                <a:gd name="connsiteY0" fmla="*/ 179735 h 198785"/>
                <a:gd name="connsiteX1" fmla="*/ 0 w 213643"/>
                <a:gd name="connsiteY1" fmla="*/ 0 h 198785"/>
                <a:gd name="connsiteX2" fmla="*/ 213643 w 213643"/>
                <a:gd name="connsiteY2" fmla="*/ 198785 h 198785"/>
                <a:gd name="connsiteX3" fmla="*/ 0 w 213643"/>
                <a:gd name="connsiteY3" fmla="*/ 179735 h 198785"/>
                <a:gd name="connsiteX0" fmla="*/ 2381 w 213643"/>
                <a:gd name="connsiteY0" fmla="*/ 201166 h 201166"/>
                <a:gd name="connsiteX1" fmla="*/ 0 w 213643"/>
                <a:gd name="connsiteY1" fmla="*/ 0 h 201166"/>
                <a:gd name="connsiteX2" fmla="*/ 213643 w 213643"/>
                <a:gd name="connsiteY2" fmla="*/ 198785 h 201166"/>
                <a:gd name="connsiteX3" fmla="*/ 2381 w 213643"/>
                <a:gd name="connsiteY3" fmla="*/ 201166 h 201166"/>
                <a:gd name="connsiteX0" fmla="*/ 2381 w 218405"/>
                <a:gd name="connsiteY0" fmla="*/ 201166 h 205929"/>
                <a:gd name="connsiteX1" fmla="*/ 0 w 218405"/>
                <a:gd name="connsiteY1" fmla="*/ 0 h 205929"/>
                <a:gd name="connsiteX2" fmla="*/ 218405 w 218405"/>
                <a:gd name="connsiteY2" fmla="*/ 205929 h 205929"/>
                <a:gd name="connsiteX3" fmla="*/ 2381 w 218405"/>
                <a:gd name="connsiteY3" fmla="*/ 201166 h 205929"/>
                <a:gd name="connsiteX0" fmla="*/ 2381 w 218405"/>
                <a:gd name="connsiteY0" fmla="*/ 205928 h 205929"/>
                <a:gd name="connsiteX1" fmla="*/ 0 w 218405"/>
                <a:gd name="connsiteY1" fmla="*/ 0 h 205929"/>
                <a:gd name="connsiteX2" fmla="*/ 218405 w 218405"/>
                <a:gd name="connsiteY2" fmla="*/ 205929 h 205929"/>
                <a:gd name="connsiteX3" fmla="*/ 2381 w 218405"/>
                <a:gd name="connsiteY3" fmla="*/ 205928 h 20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405" h="205929">
                  <a:moveTo>
                    <a:pt x="2381" y="205928"/>
                  </a:moveTo>
                  <a:cubicBezTo>
                    <a:pt x="1587" y="138873"/>
                    <a:pt x="794" y="67055"/>
                    <a:pt x="0" y="0"/>
                  </a:cubicBezTo>
                  <a:lnTo>
                    <a:pt x="218405" y="205929"/>
                  </a:lnTo>
                  <a:lnTo>
                    <a:pt x="2381" y="205928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矩形 76">
              <a:extLst>
                <a:ext uri="{FF2B5EF4-FFF2-40B4-BE49-F238E27FC236}">
                  <a16:creationId xmlns:a16="http://schemas.microsoft.com/office/drawing/2014/main" id="{A611AB02-AB73-FE20-8A7F-4B00C3EF25FF}"/>
                </a:ext>
              </a:extLst>
            </p:cNvPr>
            <p:cNvSpPr/>
            <p:nvPr/>
          </p:nvSpPr>
          <p:spPr>
            <a:xfrm>
              <a:off x="6156280" y="3861048"/>
              <a:ext cx="71904" cy="151015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连接符 77">
              <a:extLst>
                <a:ext uri="{FF2B5EF4-FFF2-40B4-BE49-F238E27FC236}">
                  <a16:creationId xmlns:a16="http://schemas.microsoft.com/office/drawing/2014/main" id="{DF677E2D-CBC5-24DE-5568-0AD56C255538}"/>
                </a:ext>
              </a:extLst>
            </p:cNvPr>
            <p:cNvCxnSpPr>
              <a:cxnSpLocks/>
            </p:cNvCxnSpPr>
            <p:nvPr/>
          </p:nvCxnSpPr>
          <p:spPr>
            <a:xfrm>
              <a:off x="6159880" y="3429000"/>
              <a:ext cx="0" cy="19442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78">
              <a:extLst>
                <a:ext uri="{FF2B5EF4-FFF2-40B4-BE49-F238E27FC236}">
                  <a16:creationId xmlns:a16="http://schemas.microsoft.com/office/drawing/2014/main" id="{BC98C33E-3A52-0500-00A1-9FD9BD5760EE}"/>
                </a:ext>
              </a:extLst>
            </p:cNvPr>
            <p:cNvCxnSpPr>
              <a:cxnSpLocks/>
            </p:cNvCxnSpPr>
            <p:nvPr/>
          </p:nvCxnSpPr>
          <p:spPr>
            <a:xfrm>
              <a:off x="6165377" y="3787322"/>
              <a:ext cx="1584176" cy="158417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79">
              <a:extLst>
                <a:ext uri="{FF2B5EF4-FFF2-40B4-BE49-F238E27FC236}">
                  <a16:creationId xmlns:a16="http://schemas.microsoft.com/office/drawing/2014/main" id="{96E6AA1D-C3CF-DC8C-869A-0FB123FDC6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56176" y="5373216"/>
              <a:ext cx="215185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80">
                  <a:extLst>
                    <a:ext uri="{FF2B5EF4-FFF2-40B4-BE49-F238E27FC236}">
                      <a16:creationId xmlns:a16="http://schemas.microsoft.com/office/drawing/2014/main" id="{5560A8D6-1B82-D2A9-583A-5CECCAC4B411}"/>
                    </a:ext>
                  </a:extLst>
                </p:cNvPr>
                <p:cNvSpPr txBox="1"/>
                <p:nvPr/>
              </p:nvSpPr>
              <p:spPr>
                <a:xfrm>
                  <a:off x="8316416" y="5301208"/>
                  <a:ext cx="1958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6ECCBD75-F144-05F4-F747-22F1107D7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6416" y="5301208"/>
                  <a:ext cx="19588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5625" r="-1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组合 11">
            <a:extLst>
              <a:ext uri="{FF2B5EF4-FFF2-40B4-BE49-F238E27FC236}">
                <a16:creationId xmlns:a16="http://schemas.microsoft.com/office/drawing/2014/main" id="{FA591EF6-16E3-701F-3EF4-CE2FD9E6CD94}"/>
              </a:ext>
            </a:extLst>
          </p:cNvPr>
          <p:cNvGrpSpPr/>
          <p:nvPr/>
        </p:nvGrpSpPr>
        <p:grpSpPr>
          <a:xfrm>
            <a:off x="3255719" y="3378478"/>
            <a:ext cx="2356127" cy="2523542"/>
            <a:chOff x="3635896" y="3429000"/>
            <a:chExt cx="2356127" cy="2523542"/>
          </a:xfrm>
        </p:grpSpPr>
        <p:sp>
          <p:nvSpPr>
            <p:cNvPr id="48" name="直角三角形 49">
              <a:extLst>
                <a:ext uri="{FF2B5EF4-FFF2-40B4-BE49-F238E27FC236}">
                  <a16:creationId xmlns:a16="http://schemas.microsoft.com/office/drawing/2014/main" id="{6ACE05AD-D595-86B5-BF54-75579BD947B4}"/>
                </a:ext>
              </a:extLst>
            </p:cNvPr>
            <p:cNvSpPr/>
            <p:nvPr/>
          </p:nvSpPr>
          <p:spPr>
            <a:xfrm>
              <a:off x="4214340" y="4312147"/>
              <a:ext cx="1160224" cy="1071292"/>
            </a:xfrm>
            <a:custGeom>
              <a:avLst/>
              <a:gdLst>
                <a:gd name="connsiteX0" fmla="*/ 0 w 216024"/>
                <a:gd name="connsiteY0" fmla="*/ 144016 h 144016"/>
                <a:gd name="connsiteX1" fmla="*/ 0 w 216024"/>
                <a:gd name="connsiteY1" fmla="*/ 0 h 144016"/>
                <a:gd name="connsiteX2" fmla="*/ 216024 w 216024"/>
                <a:gd name="connsiteY2" fmla="*/ 144016 h 144016"/>
                <a:gd name="connsiteX3" fmla="*/ 0 w 216024"/>
                <a:gd name="connsiteY3" fmla="*/ 144016 h 144016"/>
                <a:gd name="connsiteX0" fmla="*/ 0 w 216024"/>
                <a:gd name="connsiteY0" fmla="*/ 179735 h 179735"/>
                <a:gd name="connsiteX1" fmla="*/ 0 w 216024"/>
                <a:gd name="connsiteY1" fmla="*/ 0 h 179735"/>
                <a:gd name="connsiteX2" fmla="*/ 216024 w 216024"/>
                <a:gd name="connsiteY2" fmla="*/ 179735 h 179735"/>
                <a:gd name="connsiteX3" fmla="*/ 0 w 216024"/>
                <a:gd name="connsiteY3" fmla="*/ 179735 h 179735"/>
                <a:gd name="connsiteX0" fmla="*/ 0 w 213643"/>
                <a:gd name="connsiteY0" fmla="*/ 179735 h 198785"/>
                <a:gd name="connsiteX1" fmla="*/ 0 w 213643"/>
                <a:gd name="connsiteY1" fmla="*/ 0 h 198785"/>
                <a:gd name="connsiteX2" fmla="*/ 213643 w 213643"/>
                <a:gd name="connsiteY2" fmla="*/ 198785 h 198785"/>
                <a:gd name="connsiteX3" fmla="*/ 0 w 213643"/>
                <a:gd name="connsiteY3" fmla="*/ 179735 h 198785"/>
                <a:gd name="connsiteX0" fmla="*/ 2381 w 213643"/>
                <a:gd name="connsiteY0" fmla="*/ 201166 h 201166"/>
                <a:gd name="connsiteX1" fmla="*/ 0 w 213643"/>
                <a:gd name="connsiteY1" fmla="*/ 0 h 201166"/>
                <a:gd name="connsiteX2" fmla="*/ 213643 w 213643"/>
                <a:gd name="connsiteY2" fmla="*/ 198785 h 201166"/>
                <a:gd name="connsiteX3" fmla="*/ 2381 w 213643"/>
                <a:gd name="connsiteY3" fmla="*/ 201166 h 201166"/>
                <a:gd name="connsiteX0" fmla="*/ 2381 w 218405"/>
                <a:gd name="connsiteY0" fmla="*/ 201166 h 205929"/>
                <a:gd name="connsiteX1" fmla="*/ 0 w 218405"/>
                <a:gd name="connsiteY1" fmla="*/ 0 h 205929"/>
                <a:gd name="connsiteX2" fmla="*/ 218405 w 218405"/>
                <a:gd name="connsiteY2" fmla="*/ 205929 h 205929"/>
                <a:gd name="connsiteX3" fmla="*/ 2381 w 218405"/>
                <a:gd name="connsiteY3" fmla="*/ 201166 h 205929"/>
                <a:gd name="connsiteX0" fmla="*/ 2381 w 218405"/>
                <a:gd name="connsiteY0" fmla="*/ 205928 h 205929"/>
                <a:gd name="connsiteX1" fmla="*/ 0 w 218405"/>
                <a:gd name="connsiteY1" fmla="*/ 0 h 205929"/>
                <a:gd name="connsiteX2" fmla="*/ 218405 w 218405"/>
                <a:gd name="connsiteY2" fmla="*/ 205929 h 205929"/>
                <a:gd name="connsiteX3" fmla="*/ 2381 w 218405"/>
                <a:gd name="connsiteY3" fmla="*/ 205928 h 205929"/>
                <a:gd name="connsiteX0" fmla="*/ 1927 w 217951"/>
                <a:gd name="connsiteY0" fmla="*/ 202262 h 202263"/>
                <a:gd name="connsiteX1" fmla="*/ 0 w 217951"/>
                <a:gd name="connsiteY1" fmla="*/ 0 h 202263"/>
                <a:gd name="connsiteX2" fmla="*/ 217951 w 217951"/>
                <a:gd name="connsiteY2" fmla="*/ 202263 h 202263"/>
                <a:gd name="connsiteX3" fmla="*/ 1927 w 217951"/>
                <a:gd name="connsiteY3" fmla="*/ 202262 h 202263"/>
                <a:gd name="connsiteX0" fmla="*/ 1927 w 221343"/>
                <a:gd name="connsiteY0" fmla="*/ 202262 h 204707"/>
                <a:gd name="connsiteX1" fmla="*/ 0 w 221343"/>
                <a:gd name="connsiteY1" fmla="*/ 0 h 204707"/>
                <a:gd name="connsiteX2" fmla="*/ 221343 w 221343"/>
                <a:gd name="connsiteY2" fmla="*/ 204707 h 204707"/>
                <a:gd name="connsiteX3" fmla="*/ 1927 w 221343"/>
                <a:gd name="connsiteY3" fmla="*/ 202262 h 204707"/>
                <a:gd name="connsiteX0" fmla="*/ 1927 w 221343"/>
                <a:gd name="connsiteY0" fmla="*/ 206173 h 206173"/>
                <a:gd name="connsiteX1" fmla="*/ 0 w 221343"/>
                <a:gd name="connsiteY1" fmla="*/ 0 h 206173"/>
                <a:gd name="connsiteX2" fmla="*/ 221343 w 221343"/>
                <a:gd name="connsiteY2" fmla="*/ 204707 h 206173"/>
                <a:gd name="connsiteX3" fmla="*/ 1927 w 221343"/>
                <a:gd name="connsiteY3" fmla="*/ 206173 h 206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343" h="206173">
                  <a:moveTo>
                    <a:pt x="1927" y="206173"/>
                  </a:moveTo>
                  <a:cubicBezTo>
                    <a:pt x="1133" y="139118"/>
                    <a:pt x="794" y="67055"/>
                    <a:pt x="0" y="0"/>
                  </a:cubicBezTo>
                  <a:lnTo>
                    <a:pt x="221343" y="204707"/>
                  </a:lnTo>
                  <a:lnTo>
                    <a:pt x="1927" y="20617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直角三角形 49">
              <a:extLst>
                <a:ext uri="{FF2B5EF4-FFF2-40B4-BE49-F238E27FC236}">
                  <a16:creationId xmlns:a16="http://schemas.microsoft.com/office/drawing/2014/main" id="{8DDB0431-4A68-90EB-B59D-D531A7138098}"/>
                </a:ext>
              </a:extLst>
            </p:cNvPr>
            <p:cNvSpPr/>
            <p:nvPr/>
          </p:nvSpPr>
          <p:spPr>
            <a:xfrm>
              <a:off x="3643200" y="3799135"/>
              <a:ext cx="640768" cy="565969"/>
            </a:xfrm>
            <a:custGeom>
              <a:avLst/>
              <a:gdLst>
                <a:gd name="connsiteX0" fmla="*/ 0 w 216024"/>
                <a:gd name="connsiteY0" fmla="*/ 144016 h 144016"/>
                <a:gd name="connsiteX1" fmla="*/ 0 w 216024"/>
                <a:gd name="connsiteY1" fmla="*/ 0 h 144016"/>
                <a:gd name="connsiteX2" fmla="*/ 216024 w 216024"/>
                <a:gd name="connsiteY2" fmla="*/ 144016 h 144016"/>
                <a:gd name="connsiteX3" fmla="*/ 0 w 216024"/>
                <a:gd name="connsiteY3" fmla="*/ 144016 h 144016"/>
                <a:gd name="connsiteX0" fmla="*/ 0 w 216024"/>
                <a:gd name="connsiteY0" fmla="*/ 179735 h 179735"/>
                <a:gd name="connsiteX1" fmla="*/ 0 w 216024"/>
                <a:gd name="connsiteY1" fmla="*/ 0 h 179735"/>
                <a:gd name="connsiteX2" fmla="*/ 216024 w 216024"/>
                <a:gd name="connsiteY2" fmla="*/ 179735 h 179735"/>
                <a:gd name="connsiteX3" fmla="*/ 0 w 216024"/>
                <a:gd name="connsiteY3" fmla="*/ 179735 h 179735"/>
                <a:gd name="connsiteX0" fmla="*/ 0 w 213643"/>
                <a:gd name="connsiteY0" fmla="*/ 179735 h 198785"/>
                <a:gd name="connsiteX1" fmla="*/ 0 w 213643"/>
                <a:gd name="connsiteY1" fmla="*/ 0 h 198785"/>
                <a:gd name="connsiteX2" fmla="*/ 213643 w 213643"/>
                <a:gd name="connsiteY2" fmla="*/ 198785 h 198785"/>
                <a:gd name="connsiteX3" fmla="*/ 0 w 213643"/>
                <a:gd name="connsiteY3" fmla="*/ 179735 h 198785"/>
                <a:gd name="connsiteX0" fmla="*/ 2381 w 213643"/>
                <a:gd name="connsiteY0" fmla="*/ 201166 h 201166"/>
                <a:gd name="connsiteX1" fmla="*/ 0 w 213643"/>
                <a:gd name="connsiteY1" fmla="*/ 0 h 201166"/>
                <a:gd name="connsiteX2" fmla="*/ 213643 w 213643"/>
                <a:gd name="connsiteY2" fmla="*/ 198785 h 201166"/>
                <a:gd name="connsiteX3" fmla="*/ 2381 w 213643"/>
                <a:gd name="connsiteY3" fmla="*/ 201166 h 201166"/>
                <a:gd name="connsiteX0" fmla="*/ 2381 w 218405"/>
                <a:gd name="connsiteY0" fmla="*/ 201166 h 205929"/>
                <a:gd name="connsiteX1" fmla="*/ 0 w 218405"/>
                <a:gd name="connsiteY1" fmla="*/ 0 h 205929"/>
                <a:gd name="connsiteX2" fmla="*/ 218405 w 218405"/>
                <a:gd name="connsiteY2" fmla="*/ 205929 h 205929"/>
                <a:gd name="connsiteX3" fmla="*/ 2381 w 218405"/>
                <a:gd name="connsiteY3" fmla="*/ 201166 h 205929"/>
                <a:gd name="connsiteX0" fmla="*/ 2381 w 218405"/>
                <a:gd name="connsiteY0" fmla="*/ 205928 h 205929"/>
                <a:gd name="connsiteX1" fmla="*/ 0 w 218405"/>
                <a:gd name="connsiteY1" fmla="*/ 0 h 205929"/>
                <a:gd name="connsiteX2" fmla="*/ 218405 w 218405"/>
                <a:gd name="connsiteY2" fmla="*/ 205929 h 205929"/>
                <a:gd name="connsiteX3" fmla="*/ 2381 w 218405"/>
                <a:gd name="connsiteY3" fmla="*/ 205928 h 20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405" h="205929">
                  <a:moveTo>
                    <a:pt x="2381" y="205928"/>
                  </a:moveTo>
                  <a:cubicBezTo>
                    <a:pt x="1587" y="138873"/>
                    <a:pt x="794" y="67055"/>
                    <a:pt x="0" y="0"/>
                  </a:cubicBezTo>
                  <a:lnTo>
                    <a:pt x="218405" y="205929"/>
                  </a:lnTo>
                  <a:lnTo>
                    <a:pt x="2381" y="2059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20">
              <a:extLst>
                <a:ext uri="{FF2B5EF4-FFF2-40B4-BE49-F238E27FC236}">
                  <a16:creationId xmlns:a16="http://schemas.microsoft.com/office/drawing/2014/main" id="{45C8D449-5941-166F-BE6A-927C51CF8B81}"/>
                </a:ext>
              </a:extLst>
            </p:cNvPr>
            <p:cNvSpPr/>
            <p:nvPr/>
          </p:nvSpPr>
          <p:spPr>
            <a:xfrm>
              <a:off x="4211960" y="4869160"/>
              <a:ext cx="576064" cy="5040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25">
              <a:extLst>
                <a:ext uri="{FF2B5EF4-FFF2-40B4-BE49-F238E27FC236}">
                  <a16:creationId xmlns:a16="http://schemas.microsoft.com/office/drawing/2014/main" id="{79C9D37A-F26E-DDA0-04C2-5FE4C1BE68D6}"/>
                </a:ext>
              </a:extLst>
            </p:cNvPr>
            <p:cNvSpPr/>
            <p:nvPr/>
          </p:nvSpPr>
          <p:spPr>
            <a:xfrm>
              <a:off x="3636000" y="4365104"/>
              <a:ext cx="604800" cy="100609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2" name="直接连接符 27">
              <a:extLst>
                <a:ext uri="{FF2B5EF4-FFF2-40B4-BE49-F238E27FC236}">
                  <a16:creationId xmlns:a16="http://schemas.microsoft.com/office/drawing/2014/main" id="{E52130A3-DE45-27A7-731D-387C291B6A7F}"/>
                </a:ext>
              </a:extLst>
            </p:cNvPr>
            <p:cNvCxnSpPr>
              <a:cxnSpLocks/>
            </p:cNvCxnSpPr>
            <p:nvPr/>
          </p:nvCxnSpPr>
          <p:spPr>
            <a:xfrm>
              <a:off x="3639600" y="3429000"/>
              <a:ext cx="0" cy="19442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28">
              <a:extLst>
                <a:ext uri="{FF2B5EF4-FFF2-40B4-BE49-F238E27FC236}">
                  <a16:creationId xmlns:a16="http://schemas.microsoft.com/office/drawing/2014/main" id="{A2940814-CA7E-DCFF-AD6B-808E39AEE5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5896" y="5373216"/>
              <a:ext cx="215185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接连接符 29">
              <a:extLst>
                <a:ext uri="{FF2B5EF4-FFF2-40B4-BE49-F238E27FC236}">
                  <a16:creationId xmlns:a16="http://schemas.microsoft.com/office/drawing/2014/main" id="{5CEECC79-F609-544C-53A4-FC5F0011BF4B}"/>
                </a:ext>
              </a:extLst>
            </p:cNvPr>
            <p:cNvCxnSpPr>
              <a:cxnSpLocks/>
              <a:endCxn id="48" idx="2"/>
            </p:cNvCxnSpPr>
            <p:nvPr/>
          </p:nvCxnSpPr>
          <p:spPr>
            <a:xfrm>
              <a:off x="3635896" y="3789040"/>
              <a:ext cx="1738668" cy="15867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文本框 30">
              <a:extLst>
                <a:ext uri="{FF2B5EF4-FFF2-40B4-BE49-F238E27FC236}">
                  <a16:creationId xmlns:a16="http://schemas.microsoft.com/office/drawing/2014/main" id="{A0A8F2F2-2749-8903-E137-24283E6E9A66}"/>
                </a:ext>
              </a:extLst>
            </p:cNvPr>
            <p:cNvSpPr txBox="1"/>
            <p:nvPr/>
          </p:nvSpPr>
          <p:spPr>
            <a:xfrm>
              <a:off x="3923928" y="5613988"/>
              <a:ext cx="14401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Two Prices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31">
                  <a:extLst>
                    <a:ext uri="{FF2B5EF4-FFF2-40B4-BE49-F238E27FC236}">
                      <a16:creationId xmlns:a16="http://schemas.microsoft.com/office/drawing/2014/main" id="{6B666386-D97F-A68A-3C5C-C97213650501}"/>
                    </a:ext>
                  </a:extLst>
                </p:cNvPr>
                <p:cNvSpPr txBox="1"/>
                <p:nvPr/>
              </p:nvSpPr>
              <p:spPr>
                <a:xfrm>
                  <a:off x="5796136" y="5301208"/>
                  <a:ext cx="1958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B2C18BAA-CBF9-998D-4B70-EF2066CCC7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6136" y="5301208"/>
                  <a:ext cx="19588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5152" r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7" name="矩形 268">
            <a:extLst>
              <a:ext uri="{FF2B5EF4-FFF2-40B4-BE49-F238E27FC236}">
                <a16:creationId xmlns:a16="http://schemas.microsoft.com/office/drawing/2014/main" id="{6B8F60F9-627C-AEEF-933D-87CE0FE91E9F}"/>
              </a:ext>
            </a:extLst>
          </p:cNvPr>
          <p:cNvSpPr/>
          <p:nvPr/>
        </p:nvSpPr>
        <p:spPr>
          <a:xfrm>
            <a:off x="4140587" y="4573508"/>
            <a:ext cx="286140" cy="734668"/>
          </a:xfrm>
          <a:custGeom>
            <a:avLst/>
            <a:gdLst>
              <a:gd name="connsiteX0" fmla="*/ 0 w 288032"/>
              <a:gd name="connsiteY0" fmla="*/ 0 h 756000"/>
              <a:gd name="connsiteX1" fmla="*/ 288032 w 288032"/>
              <a:gd name="connsiteY1" fmla="*/ 0 h 756000"/>
              <a:gd name="connsiteX2" fmla="*/ 288032 w 288032"/>
              <a:gd name="connsiteY2" fmla="*/ 756000 h 756000"/>
              <a:gd name="connsiteX3" fmla="*/ 0 w 288032"/>
              <a:gd name="connsiteY3" fmla="*/ 756000 h 756000"/>
              <a:gd name="connsiteX4" fmla="*/ 0 w 288032"/>
              <a:gd name="connsiteY4" fmla="*/ 0 h 756000"/>
              <a:gd name="connsiteX0" fmla="*/ 7620 w 288032"/>
              <a:gd name="connsiteY0" fmla="*/ 0 h 1018890"/>
              <a:gd name="connsiteX1" fmla="*/ 288032 w 288032"/>
              <a:gd name="connsiteY1" fmla="*/ 262890 h 1018890"/>
              <a:gd name="connsiteX2" fmla="*/ 288032 w 288032"/>
              <a:gd name="connsiteY2" fmla="*/ 1018890 h 1018890"/>
              <a:gd name="connsiteX3" fmla="*/ 0 w 288032"/>
              <a:gd name="connsiteY3" fmla="*/ 1018890 h 1018890"/>
              <a:gd name="connsiteX4" fmla="*/ 7620 w 288032"/>
              <a:gd name="connsiteY4" fmla="*/ 0 h 1018890"/>
              <a:gd name="connsiteX0" fmla="*/ 7620 w 288032"/>
              <a:gd name="connsiteY0" fmla="*/ 0 h 1018890"/>
              <a:gd name="connsiteX1" fmla="*/ 284222 w 288032"/>
              <a:gd name="connsiteY1" fmla="*/ 251460 h 1018890"/>
              <a:gd name="connsiteX2" fmla="*/ 288032 w 288032"/>
              <a:gd name="connsiteY2" fmla="*/ 1018890 h 1018890"/>
              <a:gd name="connsiteX3" fmla="*/ 0 w 288032"/>
              <a:gd name="connsiteY3" fmla="*/ 1018890 h 1018890"/>
              <a:gd name="connsiteX4" fmla="*/ 7620 w 288032"/>
              <a:gd name="connsiteY4" fmla="*/ 0 h 1018890"/>
              <a:gd name="connsiteX0" fmla="*/ 7620 w 288032"/>
              <a:gd name="connsiteY0" fmla="*/ 0 h 1026510"/>
              <a:gd name="connsiteX1" fmla="*/ 284222 w 288032"/>
              <a:gd name="connsiteY1" fmla="*/ 259080 h 1026510"/>
              <a:gd name="connsiteX2" fmla="*/ 288032 w 288032"/>
              <a:gd name="connsiteY2" fmla="*/ 1026510 h 1026510"/>
              <a:gd name="connsiteX3" fmla="*/ 0 w 288032"/>
              <a:gd name="connsiteY3" fmla="*/ 1026510 h 1026510"/>
              <a:gd name="connsiteX4" fmla="*/ 7620 w 288032"/>
              <a:gd name="connsiteY4" fmla="*/ 0 h 1026510"/>
              <a:gd name="connsiteX0" fmla="*/ 7620 w 288032"/>
              <a:gd name="connsiteY0" fmla="*/ 0 h 1026510"/>
              <a:gd name="connsiteX1" fmla="*/ 284222 w 288032"/>
              <a:gd name="connsiteY1" fmla="*/ 259080 h 1026510"/>
              <a:gd name="connsiteX2" fmla="*/ 288032 w 288032"/>
              <a:gd name="connsiteY2" fmla="*/ 1020795 h 1026510"/>
              <a:gd name="connsiteX3" fmla="*/ 0 w 288032"/>
              <a:gd name="connsiteY3" fmla="*/ 1026510 h 1026510"/>
              <a:gd name="connsiteX4" fmla="*/ 7620 w 288032"/>
              <a:gd name="connsiteY4" fmla="*/ 0 h 1026510"/>
              <a:gd name="connsiteX0" fmla="*/ 7620 w 288032"/>
              <a:gd name="connsiteY0" fmla="*/ 0 h 1020795"/>
              <a:gd name="connsiteX1" fmla="*/ 284222 w 288032"/>
              <a:gd name="connsiteY1" fmla="*/ 259080 h 1020795"/>
              <a:gd name="connsiteX2" fmla="*/ 288032 w 288032"/>
              <a:gd name="connsiteY2" fmla="*/ 1020795 h 1020795"/>
              <a:gd name="connsiteX3" fmla="*/ 0 w 288032"/>
              <a:gd name="connsiteY3" fmla="*/ 1020795 h 1020795"/>
              <a:gd name="connsiteX4" fmla="*/ 7620 w 288032"/>
              <a:gd name="connsiteY4" fmla="*/ 0 h 1020795"/>
              <a:gd name="connsiteX0" fmla="*/ 7620 w 288032"/>
              <a:gd name="connsiteY0" fmla="*/ 0 h 1020795"/>
              <a:gd name="connsiteX1" fmla="*/ 284222 w 288032"/>
              <a:gd name="connsiteY1" fmla="*/ 259080 h 1020795"/>
              <a:gd name="connsiteX2" fmla="*/ 288032 w 288032"/>
              <a:gd name="connsiteY2" fmla="*/ 1015080 h 1020795"/>
              <a:gd name="connsiteX3" fmla="*/ 0 w 288032"/>
              <a:gd name="connsiteY3" fmla="*/ 1020795 h 1020795"/>
              <a:gd name="connsiteX4" fmla="*/ 7620 w 288032"/>
              <a:gd name="connsiteY4" fmla="*/ 0 h 1020795"/>
              <a:gd name="connsiteX0" fmla="*/ 5715 w 286127"/>
              <a:gd name="connsiteY0" fmla="*/ 0 h 1015080"/>
              <a:gd name="connsiteX1" fmla="*/ 282317 w 286127"/>
              <a:gd name="connsiteY1" fmla="*/ 259080 h 1015080"/>
              <a:gd name="connsiteX2" fmla="*/ 286127 w 286127"/>
              <a:gd name="connsiteY2" fmla="*/ 1015080 h 1015080"/>
              <a:gd name="connsiteX3" fmla="*/ 0 w 286127"/>
              <a:gd name="connsiteY3" fmla="*/ 1015080 h 1015080"/>
              <a:gd name="connsiteX4" fmla="*/ 5715 w 286127"/>
              <a:gd name="connsiteY4" fmla="*/ 0 h 1015080"/>
              <a:gd name="connsiteX0" fmla="*/ 635 w 286127"/>
              <a:gd name="connsiteY0" fmla="*/ 0 h 1002380"/>
              <a:gd name="connsiteX1" fmla="*/ 282317 w 286127"/>
              <a:gd name="connsiteY1" fmla="*/ 246380 h 1002380"/>
              <a:gd name="connsiteX2" fmla="*/ 286127 w 286127"/>
              <a:gd name="connsiteY2" fmla="*/ 1002380 h 1002380"/>
              <a:gd name="connsiteX3" fmla="*/ 0 w 286127"/>
              <a:gd name="connsiteY3" fmla="*/ 1002380 h 1002380"/>
              <a:gd name="connsiteX4" fmla="*/ 635 w 286127"/>
              <a:gd name="connsiteY4" fmla="*/ 0 h 1002380"/>
              <a:gd name="connsiteX0" fmla="*/ 635 w 287397"/>
              <a:gd name="connsiteY0" fmla="*/ 0 h 1002380"/>
              <a:gd name="connsiteX1" fmla="*/ 287397 w 287397"/>
              <a:gd name="connsiteY1" fmla="*/ 269240 h 1002380"/>
              <a:gd name="connsiteX2" fmla="*/ 286127 w 287397"/>
              <a:gd name="connsiteY2" fmla="*/ 1002380 h 1002380"/>
              <a:gd name="connsiteX3" fmla="*/ 0 w 287397"/>
              <a:gd name="connsiteY3" fmla="*/ 1002380 h 1002380"/>
              <a:gd name="connsiteX4" fmla="*/ 635 w 287397"/>
              <a:gd name="connsiteY4" fmla="*/ 0 h 1002380"/>
              <a:gd name="connsiteX0" fmla="*/ 635 w 287397"/>
              <a:gd name="connsiteY0" fmla="*/ 0 h 997300"/>
              <a:gd name="connsiteX1" fmla="*/ 287397 w 287397"/>
              <a:gd name="connsiteY1" fmla="*/ 264160 h 997300"/>
              <a:gd name="connsiteX2" fmla="*/ 286127 w 287397"/>
              <a:gd name="connsiteY2" fmla="*/ 997300 h 997300"/>
              <a:gd name="connsiteX3" fmla="*/ 0 w 287397"/>
              <a:gd name="connsiteY3" fmla="*/ 997300 h 997300"/>
              <a:gd name="connsiteX4" fmla="*/ 635 w 287397"/>
              <a:gd name="connsiteY4" fmla="*/ 0 h 997300"/>
              <a:gd name="connsiteX0" fmla="*/ 5715 w 287397"/>
              <a:gd name="connsiteY0" fmla="*/ 0 h 999840"/>
              <a:gd name="connsiteX1" fmla="*/ 287397 w 287397"/>
              <a:gd name="connsiteY1" fmla="*/ 266700 h 999840"/>
              <a:gd name="connsiteX2" fmla="*/ 286127 w 287397"/>
              <a:gd name="connsiteY2" fmla="*/ 999840 h 999840"/>
              <a:gd name="connsiteX3" fmla="*/ 0 w 287397"/>
              <a:gd name="connsiteY3" fmla="*/ 999840 h 999840"/>
              <a:gd name="connsiteX4" fmla="*/ 5715 w 287397"/>
              <a:gd name="connsiteY4" fmla="*/ 0 h 999840"/>
              <a:gd name="connsiteX0" fmla="*/ 8255 w 287397"/>
              <a:gd name="connsiteY0" fmla="*/ 0 h 994760"/>
              <a:gd name="connsiteX1" fmla="*/ 287397 w 287397"/>
              <a:gd name="connsiteY1" fmla="*/ 261620 h 994760"/>
              <a:gd name="connsiteX2" fmla="*/ 286127 w 287397"/>
              <a:gd name="connsiteY2" fmla="*/ 994760 h 994760"/>
              <a:gd name="connsiteX3" fmla="*/ 0 w 287397"/>
              <a:gd name="connsiteY3" fmla="*/ 994760 h 994760"/>
              <a:gd name="connsiteX4" fmla="*/ 8255 w 287397"/>
              <a:gd name="connsiteY4" fmla="*/ 0 h 994760"/>
              <a:gd name="connsiteX0" fmla="*/ 8255 w 287397"/>
              <a:gd name="connsiteY0" fmla="*/ 0 h 989680"/>
              <a:gd name="connsiteX1" fmla="*/ 287397 w 287397"/>
              <a:gd name="connsiteY1" fmla="*/ 256540 h 989680"/>
              <a:gd name="connsiteX2" fmla="*/ 286127 w 287397"/>
              <a:gd name="connsiteY2" fmla="*/ 989680 h 989680"/>
              <a:gd name="connsiteX3" fmla="*/ 0 w 287397"/>
              <a:gd name="connsiteY3" fmla="*/ 989680 h 989680"/>
              <a:gd name="connsiteX4" fmla="*/ 8255 w 287397"/>
              <a:gd name="connsiteY4" fmla="*/ 0 h 989680"/>
              <a:gd name="connsiteX0" fmla="*/ 8255 w 286154"/>
              <a:gd name="connsiteY0" fmla="*/ 0 h 989680"/>
              <a:gd name="connsiteX1" fmla="*/ 282317 w 286154"/>
              <a:gd name="connsiteY1" fmla="*/ 304946 h 989680"/>
              <a:gd name="connsiteX2" fmla="*/ 286127 w 286154"/>
              <a:gd name="connsiteY2" fmla="*/ 989680 h 989680"/>
              <a:gd name="connsiteX3" fmla="*/ 0 w 286154"/>
              <a:gd name="connsiteY3" fmla="*/ 989680 h 989680"/>
              <a:gd name="connsiteX4" fmla="*/ 8255 w 286154"/>
              <a:gd name="connsiteY4" fmla="*/ 0 h 989680"/>
              <a:gd name="connsiteX0" fmla="*/ 8255 w 286140"/>
              <a:gd name="connsiteY0" fmla="*/ 0 h 989680"/>
              <a:gd name="connsiteX1" fmla="*/ 277237 w 286140"/>
              <a:gd name="connsiteY1" fmla="*/ 325691 h 989680"/>
              <a:gd name="connsiteX2" fmla="*/ 286127 w 286140"/>
              <a:gd name="connsiteY2" fmla="*/ 989680 h 989680"/>
              <a:gd name="connsiteX3" fmla="*/ 0 w 286140"/>
              <a:gd name="connsiteY3" fmla="*/ 989680 h 989680"/>
              <a:gd name="connsiteX4" fmla="*/ 8255 w 286140"/>
              <a:gd name="connsiteY4" fmla="*/ 0 h 989680"/>
              <a:gd name="connsiteX0" fmla="*/ 10795 w 286140"/>
              <a:gd name="connsiteY0" fmla="*/ 0 h 1017340"/>
              <a:gd name="connsiteX1" fmla="*/ 277237 w 286140"/>
              <a:gd name="connsiteY1" fmla="*/ 353351 h 1017340"/>
              <a:gd name="connsiteX2" fmla="*/ 286127 w 286140"/>
              <a:gd name="connsiteY2" fmla="*/ 1017340 h 1017340"/>
              <a:gd name="connsiteX3" fmla="*/ 0 w 286140"/>
              <a:gd name="connsiteY3" fmla="*/ 1017340 h 1017340"/>
              <a:gd name="connsiteX4" fmla="*/ 10795 w 286140"/>
              <a:gd name="connsiteY4" fmla="*/ 0 h 1017340"/>
              <a:gd name="connsiteX0" fmla="*/ 8255 w 286140"/>
              <a:gd name="connsiteY0" fmla="*/ 0 h 1000052"/>
              <a:gd name="connsiteX1" fmla="*/ 277237 w 286140"/>
              <a:gd name="connsiteY1" fmla="*/ 336063 h 1000052"/>
              <a:gd name="connsiteX2" fmla="*/ 286127 w 286140"/>
              <a:gd name="connsiteY2" fmla="*/ 1000052 h 1000052"/>
              <a:gd name="connsiteX3" fmla="*/ 0 w 286140"/>
              <a:gd name="connsiteY3" fmla="*/ 1000052 h 1000052"/>
              <a:gd name="connsiteX4" fmla="*/ 8255 w 286140"/>
              <a:gd name="connsiteY4" fmla="*/ 0 h 1000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140" h="1000052">
                <a:moveTo>
                  <a:pt x="8255" y="0"/>
                </a:moveTo>
                <a:lnTo>
                  <a:pt x="277237" y="336063"/>
                </a:lnTo>
                <a:cubicBezTo>
                  <a:pt x="276814" y="580443"/>
                  <a:pt x="286550" y="755672"/>
                  <a:pt x="286127" y="1000052"/>
                </a:cubicBezTo>
                <a:lnTo>
                  <a:pt x="0" y="1000052"/>
                </a:lnTo>
                <a:cubicBezTo>
                  <a:pt x="212" y="665925"/>
                  <a:pt x="8043" y="334127"/>
                  <a:pt x="8255" y="0"/>
                </a:cubicBezTo>
                <a:close/>
              </a:path>
            </a:pathLst>
          </a:custGeom>
          <a:ln>
            <a:solidFill>
              <a:srgbClr val="ED7D31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2">
                <a:extLst>
                  <a:ext uri="{FF2B5EF4-FFF2-40B4-BE49-F238E27FC236}">
                    <a16:creationId xmlns:a16="http://schemas.microsoft.com/office/drawing/2014/main" id="{EEF6A54F-4D01-AAA9-3A73-2DCC0109ED77}"/>
                  </a:ext>
                </a:extLst>
              </p:cNvPr>
              <p:cNvSpPr txBox="1"/>
              <p:nvPr/>
            </p:nvSpPr>
            <p:spPr>
              <a:xfrm>
                <a:off x="755576" y="3212976"/>
                <a:ext cx="214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" name="文本框 2">
                <a:extLst>
                  <a:ext uri="{FF2B5EF4-FFF2-40B4-BE49-F238E27FC236}">
                    <a16:creationId xmlns:a16="http://schemas.microsoft.com/office/drawing/2014/main" id="{EEF6A54F-4D01-AAA9-3A73-2DCC0109E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212976"/>
                <a:ext cx="214226" cy="276999"/>
              </a:xfrm>
              <a:prstGeom prst="rect">
                <a:avLst/>
              </a:prstGeom>
              <a:blipFill>
                <a:blip r:embed="rId9"/>
                <a:stretch>
                  <a:fillRect l="-222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12">
                <a:extLst>
                  <a:ext uri="{FF2B5EF4-FFF2-40B4-BE49-F238E27FC236}">
                    <a16:creationId xmlns:a16="http://schemas.microsoft.com/office/drawing/2014/main" id="{8C35D09A-3E92-2439-30B1-2DCFF3332227}"/>
                  </a:ext>
                </a:extLst>
              </p:cNvPr>
              <p:cNvSpPr txBox="1"/>
              <p:nvPr/>
            </p:nvSpPr>
            <p:spPr>
              <a:xfrm>
                <a:off x="3059832" y="3212976"/>
                <a:ext cx="214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12">
                <a:extLst>
                  <a:ext uri="{FF2B5EF4-FFF2-40B4-BE49-F238E27FC236}">
                    <a16:creationId xmlns:a16="http://schemas.microsoft.com/office/drawing/2014/main" id="{8C35D09A-3E92-2439-30B1-2DCFF3332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3212976"/>
                <a:ext cx="214226" cy="276999"/>
              </a:xfrm>
              <a:prstGeom prst="rect">
                <a:avLst/>
              </a:prstGeom>
              <a:blipFill>
                <a:blip r:embed="rId10"/>
                <a:stretch>
                  <a:fillRect l="-16667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13">
                <a:extLst>
                  <a:ext uri="{FF2B5EF4-FFF2-40B4-BE49-F238E27FC236}">
                    <a16:creationId xmlns:a16="http://schemas.microsoft.com/office/drawing/2014/main" id="{D189AD3E-BE5C-606D-B560-A282E28BB781}"/>
                  </a:ext>
                </a:extLst>
              </p:cNvPr>
              <p:cNvSpPr txBox="1"/>
              <p:nvPr/>
            </p:nvSpPr>
            <p:spPr>
              <a:xfrm>
                <a:off x="5581910" y="3212976"/>
                <a:ext cx="214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文本框 13">
                <a:extLst>
                  <a:ext uri="{FF2B5EF4-FFF2-40B4-BE49-F238E27FC236}">
                    <a16:creationId xmlns:a16="http://schemas.microsoft.com/office/drawing/2014/main" id="{D189AD3E-BE5C-606D-B560-A282E28BB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910" y="3212976"/>
                <a:ext cx="214226" cy="276999"/>
              </a:xfrm>
              <a:prstGeom prst="rect">
                <a:avLst/>
              </a:prstGeom>
              <a:blipFill>
                <a:blip r:embed="rId11"/>
                <a:stretch>
                  <a:fillRect l="-22222" r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90">
                <a:extLst>
                  <a:ext uri="{FF2B5EF4-FFF2-40B4-BE49-F238E27FC236}">
                    <a16:creationId xmlns:a16="http://schemas.microsoft.com/office/drawing/2014/main" id="{880F196F-1896-D3F7-D0F8-91D6D12BDE7E}"/>
                  </a:ext>
                </a:extLst>
              </p:cNvPr>
              <p:cNvSpPr txBox="1"/>
              <p:nvPr/>
            </p:nvSpPr>
            <p:spPr>
              <a:xfrm>
                <a:off x="1547664" y="5316066"/>
                <a:ext cx="8211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aseline="-25000">
                          <a:latin typeface="Cambria Math" panose="02040503050406030204" pitchFamily="18" charset="0"/>
                        </a:rPr>
                        <m:t>1,1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=1/2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" name="文本框 90">
                <a:extLst>
                  <a:ext uri="{FF2B5EF4-FFF2-40B4-BE49-F238E27FC236}">
                    <a16:creationId xmlns:a16="http://schemas.microsoft.com/office/drawing/2014/main" id="{880F196F-1896-D3F7-D0F8-91D6D12BD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5316066"/>
                <a:ext cx="821122" cy="215444"/>
              </a:xfrm>
              <a:prstGeom prst="rect">
                <a:avLst/>
              </a:prstGeom>
              <a:blipFill>
                <a:blip r:embed="rId12"/>
                <a:stretch>
                  <a:fillRect l="-4545" r="-454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91">
                <a:extLst>
                  <a:ext uri="{FF2B5EF4-FFF2-40B4-BE49-F238E27FC236}">
                    <a16:creationId xmlns:a16="http://schemas.microsoft.com/office/drawing/2014/main" id="{37946A61-5176-3EDA-CA87-52BBA4B44C4F}"/>
                  </a:ext>
                </a:extLst>
              </p:cNvPr>
              <p:cNvSpPr txBox="1"/>
              <p:nvPr/>
            </p:nvSpPr>
            <p:spPr>
              <a:xfrm>
                <a:off x="3314442" y="5316066"/>
                <a:ext cx="8579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aseline="-25000"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=1/3,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" name="文本框 91">
                <a:extLst>
                  <a:ext uri="{FF2B5EF4-FFF2-40B4-BE49-F238E27FC236}">
                    <a16:creationId xmlns:a16="http://schemas.microsoft.com/office/drawing/2014/main" id="{37946A61-5176-3EDA-CA87-52BBA4B44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4442" y="5316066"/>
                <a:ext cx="857992" cy="215444"/>
              </a:xfrm>
              <a:prstGeom prst="rect">
                <a:avLst/>
              </a:prstGeom>
              <a:blipFill>
                <a:blip r:embed="rId13"/>
                <a:stretch>
                  <a:fillRect l="-588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92">
                <a:extLst>
                  <a:ext uri="{FF2B5EF4-FFF2-40B4-BE49-F238E27FC236}">
                    <a16:creationId xmlns:a16="http://schemas.microsoft.com/office/drawing/2014/main" id="{60FC92FF-C844-7CB2-CE03-6D31CEEE018C}"/>
                  </a:ext>
                </a:extLst>
              </p:cNvPr>
              <p:cNvSpPr txBox="1"/>
              <p:nvPr/>
            </p:nvSpPr>
            <p:spPr>
              <a:xfrm>
                <a:off x="4255245" y="5316066"/>
                <a:ext cx="7666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1400" baseline="-25000">
                        <a:latin typeface="Cambria Math" panose="02040503050406030204" pitchFamily="18" charset="0"/>
                      </a:rPr>
                      <m:t>2,2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altLang="zh-CN" sz="1400" dirty="0"/>
                  <a:t>3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6" name="文本框 92">
                <a:extLst>
                  <a:ext uri="{FF2B5EF4-FFF2-40B4-BE49-F238E27FC236}">
                    <a16:creationId xmlns:a16="http://schemas.microsoft.com/office/drawing/2014/main" id="{60FC92FF-C844-7CB2-CE03-6D31CEEE0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5245" y="5316066"/>
                <a:ext cx="766620" cy="215444"/>
              </a:xfrm>
              <a:prstGeom prst="rect">
                <a:avLst/>
              </a:prstGeom>
              <a:blipFill>
                <a:blip r:embed="rId14"/>
                <a:stretch>
                  <a:fillRect l="-9836" t="-22222" r="-1311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2">
                <a:extLst>
                  <a:ext uri="{FF2B5EF4-FFF2-40B4-BE49-F238E27FC236}">
                    <a16:creationId xmlns:a16="http://schemas.microsoft.com/office/drawing/2014/main" id="{E54F2C8D-5FC6-D451-E8DF-70A75C48B678}"/>
                  </a:ext>
                </a:extLst>
              </p:cNvPr>
              <p:cNvSpPr txBox="1"/>
              <p:nvPr/>
            </p:nvSpPr>
            <p:spPr>
              <a:xfrm>
                <a:off x="416406" y="4406334"/>
                <a:ext cx="5434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1400" i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acc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="0" i="0" baseline="-25000" smtClean="0">
                          <a:latin typeface="Cambria Math" panose="02040503050406030204" pitchFamily="18" charset="0"/>
                        </a:rPr>
                        <m:t>1,1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2">
                <a:extLst>
                  <a:ext uri="{FF2B5EF4-FFF2-40B4-BE49-F238E27FC236}">
                    <a16:creationId xmlns:a16="http://schemas.microsoft.com/office/drawing/2014/main" id="{E54F2C8D-5FC6-D451-E8DF-70A75C48B6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406" y="4406334"/>
                <a:ext cx="543418" cy="215444"/>
              </a:xfrm>
              <a:prstGeom prst="rect">
                <a:avLst/>
              </a:prstGeom>
              <a:blipFill>
                <a:blip r:embed="rId15"/>
                <a:stretch>
                  <a:fillRect l="-6818" r="-11364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62">
                <a:extLst>
                  <a:ext uri="{FF2B5EF4-FFF2-40B4-BE49-F238E27FC236}">
                    <a16:creationId xmlns:a16="http://schemas.microsoft.com/office/drawing/2014/main" id="{68E6AD21-3D04-87CE-6EE7-A240C6086B46}"/>
                  </a:ext>
                </a:extLst>
              </p:cNvPr>
              <p:cNvSpPr txBox="1"/>
              <p:nvPr/>
            </p:nvSpPr>
            <p:spPr>
              <a:xfrm>
                <a:off x="2724286" y="4190890"/>
                <a:ext cx="5434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1400" i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acc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="0" i="0" baseline="-25000" smtClean="0"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62">
                <a:extLst>
                  <a:ext uri="{FF2B5EF4-FFF2-40B4-BE49-F238E27FC236}">
                    <a16:creationId xmlns:a16="http://schemas.microsoft.com/office/drawing/2014/main" id="{68E6AD21-3D04-87CE-6EE7-A240C6086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286" y="4190890"/>
                <a:ext cx="543418" cy="215444"/>
              </a:xfrm>
              <a:prstGeom prst="rect">
                <a:avLst/>
              </a:prstGeom>
              <a:blipFill>
                <a:blip r:embed="rId16"/>
                <a:stretch>
                  <a:fillRect l="-6818" r="-11364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2">
                <a:extLst>
                  <a:ext uri="{FF2B5EF4-FFF2-40B4-BE49-F238E27FC236}">
                    <a16:creationId xmlns:a16="http://schemas.microsoft.com/office/drawing/2014/main" id="{34CDD8DB-284C-D3F5-41B6-DA55DCE1FABA}"/>
                  </a:ext>
                </a:extLst>
              </p:cNvPr>
              <p:cNvSpPr txBox="1"/>
              <p:nvPr/>
            </p:nvSpPr>
            <p:spPr>
              <a:xfrm>
                <a:off x="2744164" y="4629036"/>
                <a:ext cx="5434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1400" i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acc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="0" i="0" baseline="-25000" smtClean="0">
                          <a:latin typeface="Cambria Math" panose="02040503050406030204" pitchFamily="18" charset="0"/>
                        </a:rPr>
                        <m:t>2,2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本框 62">
                <a:extLst>
                  <a:ext uri="{FF2B5EF4-FFF2-40B4-BE49-F238E27FC236}">
                    <a16:creationId xmlns:a16="http://schemas.microsoft.com/office/drawing/2014/main" id="{34CDD8DB-284C-D3F5-41B6-DA55DCE1F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164" y="4629036"/>
                <a:ext cx="543418" cy="215444"/>
              </a:xfrm>
              <a:prstGeom prst="rect">
                <a:avLst/>
              </a:prstGeom>
              <a:blipFill>
                <a:blip r:embed="rId17"/>
                <a:stretch>
                  <a:fillRect l="-6977" r="-11628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138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4067EE-C24E-44C1-033D-0EB433BAE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2CA40-837C-B83C-A560-799F8CE8C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Traditional Customer Surplus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FDCCA-D8E9-0135-7686-A0C2051A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  <p:cxnSp>
        <p:nvCxnSpPr>
          <p:cNvPr id="83" name="直接连接符 7">
            <a:extLst>
              <a:ext uri="{FF2B5EF4-FFF2-40B4-BE49-F238E27FC236}">
                <a16:creationId xmlns:a16="http://schemas.microsoft.com/office/drawing/2014/main" id="{2778A25E-5BBF-CA4A-7A71-0EA3A6149E16}"/>
              </a:ext>
            </a:extLst>
          </p:cNvPr>
          <p:cNvCxnSpPr>
            <a:cxnSpLocks/>
          </p:cNvCxnSpPr>
          <p:nvPr/>
        </p:nvCxnSpPr>
        <p:spPr>
          <a:xfrm>
            <a:off x="669839" y="1323288"/>
            <a:ext cx="751096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本框 10">
                <a:extLst>
                  <a:ext uri="{FF2B5EF4-FFF2-40B4-BE49-F238E27FC236}">
                    <a16:creationId xmlns:a16="http://schemas.microsoft.com/office/drawing/2014/main" id="{C95CAEE7-5736-5CD0-0D9A-176B9C89F85B}"/>
                  </a:ext>
                </a:extLst>
              </p:cNvPr>
              <p:cNvSpPr txBox="1"/>
              <p:nvPr/>
            </p:nvSpPr>
            <p:spPr>
              <a:xfrm>
                <a:off x="629565" y="1507644"/>
                <a:ext cx="8027411" cy="778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450"/>
                  </a:spcBef>
                  <a:spcAft>
                    <a:spcPts val="600"/>
                  </a:spcAft>
                </a:pPr>
                <a:r>
                  <a:rPr lang="en-US" altLang="zh-CN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dirty="0">
                    <a:cs typeface="Times New Roman" panose="02020603050405020304" pitchFamily="18" charset="0"/>
                  </a:rPr>
                  <a:t>traditional surplus </a:t>
                </a:r>
                <a:r>
                  <a:rPr lang="en-US" altLang="zh-CN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for each customer is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en-US" altLang="zh-CN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. </a:t>
                </a:r>
              </a:p>
              <a:p>
                <a:pPr marL="342900" indent="-342900">
                  <a:spcAft>
                    <a:spcPts val="600"/>
                  </a:spcAft>
                  <a:buBlip>
                    <a:blip r:embed="rId2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For Uniform[0,1] valuations, surplus is decreased by price discrimination</a:t>
                </a:r>
              </a:p>
            </p:txBody>
          </p:sp>
        </mc:Choice>
        <mc:Fallback>
          <p:sp>
            <p:nvSpPr>
              <p:cNvPr id="84" name="文本框 10">
                <a:extLst>
                  <a:ext uri="{FF2B5EF4-FFF2-40B4-BE49-F238E27FC236}">
                    <a16:creationId xmlns:a16="http://schemas.microsoft.com/office/drawing/2014/main" id="{C95CAEE7-5736-5CD0-0D9A-176B9C89F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65" y="1507644"/>
                <a:ext cx="8027411" cy="778675"/>
              </a:xfrm>
              <a:prstGeom prst="rect">
                <a:avLst/>
              </a:prstGeom>
              <a:blipFill>
                <a:blip r:embed="rId3"/>
                <a:stretch>
                  <a:fillRect l="-632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30">
                <a:extLst>
                  <a:ext uri="{FF2B5EF4-FFF2-40B4-BE49-F238E27FC236}">
                    <a16:creationId xmlns:a16="http://schemas.microsoft.com/office/drawing/2014/main" id="{3BE58FC5-7F06-96B7-1801-536FD94F353E}"/>
                  </a:ext>
                </a:extLst>
              </p:cNvPr>
              <p:cNvSpPr txBox="1"/>
              <p:nvPr/>
            </p:nvSpPr>
            <p:spPr>
              <a:xfrm>
                <a:off x="5002158" y="2851085"/>
                <a:ext cx="4357425" cy="5005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𝐓𝐨𝐭𝐚𝐥</m:t>
                    </m:r>
                    <m:r>
                      <a:rPr lang="en-US" altLang="zh-CN" sz="1600" b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𝐒𝐮𝐫𝐩𝐥𝐮𝐬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1600" dirty="0"/>
                  <a:t> = 1/8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08" name="文本框 130">
                <a:extLst>
                  <a:ext uri="{FF2B5EF4-FFF2-40B4-BE49-F238E27FC236}">
                    <a16:creationId xmlns:a16="http://schemas.microsoft.com/office/drawing/2014/main" id="{3BE58FC5-7F06-96B7-1801-536FD94F35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158" y="2851085"/>
                <a:ext cx="4357425" cy="500522"/>
              </a:xfrm>
              <a:prstGeom prst="rect">
                <a:avLst/>
              </a:prstGeom>
              <a:blipFill>
                <a:blip r:embed="rId4"/>
                <a:stretch>
                  <a:fillRect t="-82500" b="-1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组合 11">
            <a:extLst>
              <a:ext uri="{FF2B5EF4-FFF2-40B4-BE49-F238E27FC236}">
                <a16:creationId xmlns:a16="http://schemas.microsoft.com/office/drawing/2014/main" id="{DD7EE4DC-F6BD-E46B-E686-63EDD1BFB7B0}"/>
              </a:ext>
            </a:extLst>
          </p:cNvPr>
          <p:cNvGrpSpPr/>
          <p:nvPr/>
        </p:nvGrpSpPr>
        <p:grpSpPr>
          <a:xfrm>
            <a:off x="669839" y="3429000"/>
            <a:ext cx="2356127" cy="2641983"/>
            <a:chOff x="755576" y="3212976"/>
            <a:chExt cx="2356127" cy="2641983"/>
          </a:xfrm>
        </p:grpSpPr>
        <p:grpSp>
          <p:nvGrpSpPr>
            <p:cNvPr id="110" name="组合 34">
              <a:extLst>
                <a:ext uri="{FF2B5EF4-FFF2-40B4-BE49-F238E27FC236}">
                  <a16:creationId xmlns:a16="http://schemas.microsoft.com/office/drawing/2014/main" id="{04F7B8ED-8659-056C-96AC-6F4B2C073C71}"/>
                </a:ext>
              </a:extLst>
            </p:cNvPr>
            <p:cNvGrpSpPr/>
            <p:nvPr/>
          </p:nvGrpSpPr>
          <p:grpSpPr>
            <a:xfrm>
              <a:off x="971600" y="3378478"/>
              <a:ext cx="2140103" cy="2476481"/>
              <a:chOff x="1259632" y="3429000"/>
              <a:chExt cx="2140103" cy="2476481"/>
            </a:xfrm>
          </p:grpSpPr>
          <p:sp>
            <p:nvSpPr>
              <p:cNvPr id="112" name="直角三角形 56">
                <a:extLst>
                  <a:ext uri="{FF2B5EF4-FFF2-40B4-BE49-F238E27FC236}">
                    <a16:creationId xmlns:a16="http://schemas.microsoft.com/office/drawing/2014/main" id="{DE4739D8-F8F1-7FDB-009B-D30E843CE69F}"/>
                  </a:ext>
                </a:extLst>
              </p:cNvPr>
              <p:cNvSpPr/>
              <p:nvPr/>
            </p:nvSpPr>
            <p:spPr>
              <a:xfrm>
                <a:off x="1259632" y="3789040"/>
                <a:ext cx="864096" cy="792088"/>
              </a:xfrm>
              <a:prstGeom prst="rtTriangl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直角三角形 48">
                <a:extLst>
                  <a:ext uri="{FF2B5EF4-FFF2-40B4-BE49-F238E27FC236}">
                    <a16:creationId xmlns:a16="http://schemas.microsoft.com/office/drawing/2014/main" id="{AC92FF07-E674-0531-177C-0703825F7FD7}"/>
                  </a:ext>
                </a:extLst>
              </p:cNvPr>
              <p:cNvSpPr/>
              <p:nvPr/>
            </p:nvSpPr>
            <p:spPr>
              <a:xfrm>
                <a:off x="2123728" y="4581128"/>
                <a:ext cx="864096" cy="792088"/>
              </a:xfrm>
              <a:prstGeom prst="rt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矩形 21">
                <a:extLst>
                  <a:ext uri="{FF2B5EF4-FFF2-40B4-BE49-F238E27FC236}">
                    <a16:creationId xmlns:a16="http://schemas.microsoft.com/office/drawing/2014/main" id="{A02CE9EF-D836-962D-66B4-3831D0E553B4}"/>
                  </a:ext>
                </a:extLst>
              </p:cNvPr>
              <p:cNvSpPr/>
              <p:nvPr/>
            </p:nvSpPr>
            <p:spPr>
              <a:xfrm>
                <a:off x="1259632" y="4581128"/>
                <a:ext cx="864096" cy="79208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5" name="直接连接符 13">
                <a:extLst>
                  <a:ext uri="{FF2B5EF4-FFF2-40B4-BE49-F238E27FC236}">
                    <a16:creationId xmlns:a16="http://schemas.microsoft.com/office/drawing/2014/main" id="{B2419016-E747-3EBE-DE31-D9785BA92713}"/>
                  </a:ext>
                </a:extLst>
              </p:cNvPr>
              <p:cNvCxnSpPr/>
              <p:nvPr/>
            </p:nvCxnSpPr>
            <p:spPr>
              <a:xfrm>
                <a:off x="1259632" y="3429000"/>
                <a:ext cx="0" cy="19442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6">
                <a:extLst>
                  <a:ext uri="{FF2B5EF4-FFF2-40B4-BE49-F238E27FC236}">
                    <a16:creationId xmlns:a16="http://schemas.microsoft.com/office/drawing/2014/main" id="{8844D805-F1BD-D8FD-00BA-40B69541BF9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259632" y="5373216"/>
                <a:ext cx="193583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9">
                <a:extLst>
                  <a:ext uri="{FF2B5EF4-FFF2-40B4-BE49-F238E27FC236}">
                    <a16:creationId xmlns:a16="http://schemas.microsoft.com/office/drawing/2014/main" id="{8844A15B-DFBD-5FD6-91E0-1DCAE969A503}"/>
                  </a:ext>
                </a:extLst>
              </p:cNvPr>
              <p:cNvCxnSpPr/>
              <p:nvPr/>
            </p:nvCxnSpPr>
            <p:spPr>
              <a:xfrm>
                <a:off x="1259632" y="3789040"/>
                <a:ext cx="1728192" cy="158417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8" name="文本框 42">
                <a:extLst>
                  <a:ext uri="{FF2B5EF4-FFF2-40B4-BE49-F238E27FC236}">
                    <a16:creationId xmlns:a16="http://schemas.microsoft.com/office/drawing/2014/main" id="{C9D2A6C7-D689-98C7-D7B1-7E5691D02AEA}"/>
                  </a:ext>
                </a:extLst>
              </p:cNvPr>
              <p:cNvSpPr txBox="1"/>
              <p:nvPr/>
            </p:nvSpPr>
            <p:spPr>
              <a:xfrm>
                <a:off x="1475656" y="5566927"/>
                <a:ext cx="129614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One Price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文本框 111">
                    <a:extLst>
                      <a:ext uri="{FF2B5EF4-FFF2-40B4-BE49-F238E27FC236}">
                        <a16:creationId xmlns:a16="http://schemas.microsoft.com/office/drawing/2014/main" id="{FD176DC7-FAF4-862C-582C-FE4AE3590E66}"/>
                      </a:ext>
                    </a:extLst>
                  </p:cNvPr>
                  <p:cNvSpPr txBox="1"/>
                  <p:nvPr/>
                </p:nvSpPr>
                <p:spPr>
                  <a:xfrm>
                    <a:off x="3203848" y="5301208"/>
                    <a:ext cx="19588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19" name="文本框 111">
                    <a:extLst>
                      <a:ext uri="{FF2B5EF4-FFF2-40B4-BE49-F238E27FC236}">
                        <a16:creationId xmlns:a16="http://schemas.microsoft.com/office/drawing/2014/main" id="{FD176DC7-FAF4-862C-582C-FE4AE3590E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03848" y="5301208"/>
                    <a:ext cx="19588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765" r="-1176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文本框 1">
                  <a:extLst>
                    <a:ext uri="{FF2B5EF4-FFF2-40B4-BE49-F238E27FC236}">
                      <a16:creationId xmlns:a16="http://schemas.microsoft.com/office/drawing/2014/main" id="{756FDB3D-1729-1718-7F62-D3D07C1885D4}"/>
                    </a:ext>
                  </a:extLst>
                </p:cNvPr>
                <p:cNvSpPr txBox="1"/>
                <p:nvPr/>
              </p:nvSpPr>
              <p:spPr>
                <a:xfrm>
                  <a:off x="755576" y="3212976"/>
                  <a:ext cx="2142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1" name="文本框 1">
                  <a:extLst>
                    <a:ext uri="{FF2B5EF4-FFF2-40B4-BE49-F238E27FC236}">
                      <a16:creationId xmlns:a16="http://schemas.microsoft.com/office/drawing/2014/main" id="{756FDB3D-1729-1718-7F62-D3D07C1885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576" y="3212976"/>
                  <a:ext cx="214226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2222" r="-16667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组合 14">
            <a:extLst>
              <a:ext uri="{FF2B5EF4-FFF2-40B4-BE49-F238E27FC236}">
                <a16:creationId xmlns:a16="http://schemas.microsoft.com/office/drawing/2014/main" id="{C3D9D7F2-CF3F-C84C-1BE8-169677987BE7}"/>
              </a:ext>
            </a:extLst>
          </p:cNvPr>
          <p:cNvGrpSpPr/>
          <p:nvPr/>
        </p:nvGrpSpPr>
        <p:grpSpPr>
          <a:xfrm>
            <a:off x="2974095" y="3429000"/>
            <a:ext cx="2552014" cy="2641983"/>
            <a:chOff x="3059832" y="3212976"/>
            <a:chExt cx="2552014" cy="2641983"/>
          </a:xfrm>
        </p:grpSpPr>
        <p:grpSp>
          <p:nvGrpSpPr>
            <p:cNvPr id="121" name="组合 35">
              <a:extLst>
                <a:ext uri="{FF2B5EF4-FFF2-40B4-BE49-F238E27FC236}">
                  <a16:creationId xmlns:a16="http://schemas.microsoft.com/office/drawing/2014/main" id="{E9C03E1D-BC90-E785-4A22-FD511119DC38}"/>
                </a:ext>
              </a:extLst>
            </p:cNvPr>
            <p:cNvGrpSpPr/>
            <p:nvPr/>
          </p:nvGrpSpPr>
          <p:grpSpPr>
            <a:xfrm>
              <a:off x="3255719" y="3378478"/>
              <a:ext cx="2356127" cy="2476481"/>
              <a:chOff x="3635896" y="3429000"/>
              <a:chExt cx="2356127" cy="2476481"/>
            </a:xfrm>
          </p:grpSpPr>
          <p:sp>
            <p:nvSpPr>
              <p:cNvPr id="123" name="直角三角形 49">
                <a:extLst>
                  <a:ext uri="{FF2B5EF4-FFF2-40B4-BE49-F238E27FC236}">
                    <a16:creationId xmlns:a16="http://schemas.microsoft.com/office/drawing/2014/main" id="{EE761B83-B478-4C91-550C-ABA818C0AD76}"/>
                  </a:ext>
                </a:extLst>
              </p:cNvPr>
              <p:cNvSpPr/>
              <p:nvPr/>
            </p:nvSpPr>
            <p:spPr>
              <a:xfrm>
                <a:off x="4214340" y="4312147"/>
                <a:ext cx="1160224" cy="1071292"/>
              </a:xfrm>
              <a:custGeom>
                <a:avLst/>
                <a:gdLst>
                  <a:gd name="connsiteX0" fmla="*/ 0 w 216024"/>
                  <a:gd name="connsiteY0" fmla="*/ 144016 h 144016"/>
                  <a:gd name="connsiteX1" fmla="*/ 0 w 216024"/>
                  <a:gd name="connsiteY1" fmla="*/ 0 h 144016"/>
                  <a:gd name="connsiteX2" fmla="*/ 216024 w 216024"/>
                  <a:gd name="connsiteY2" fmla="*/ 144016 h 144016"/>
                  <a:gd name="connsiteX3" fmla="*/ 0 w 216024"/>
                  <a:gd name="connsiteY3" fmla="*/ 144016 h 144016"/>
                  <a:gd name="connsiteX0" fmla="*/ 0 w 216024"/>
                  <a:gd name="connsiteY0" fmla="*/ 179735 h 179735"/>
                  <a:gd name="connsiteX1" fmla="*/ 0 w 216024"/>
                  <a:gd name="connsiteY1" fmla="*/ 0 h 179735"/>
                  <a:gd name="connsiteX2" fmla="*/ 216024 w 216024"/>
                  <a:gd name="connsiteY2" fmla="*/ 179735 h 179735"/>
                  <a:gd name="connsiteX3" fmla="*/ 0 w 216024"/>
                  <a:gd name="connsiteY3" fmla="*/ 179735 h 179735"/>
                  <a:gd name="connsiteX0" fmla="*/ 0 w 213643"/>
                  <a:gd name="connsiteY0" fmla="*/ 179735 h 198785"/>
                  <a:gd name="connsiteX1" fmla="*/ 0 w 213643"/>
                  <a:gd name="connsiteY1" fmla="*/ 0 h 198785"/>
                  <a:gd name="connsiteX2" fmla="*/ 213643 w 213643"/>
                  <a:gd name="connsiteY2" fmla="*/ 198785 h 198785"/>
                  <a:gd name="connsiteX3" fmla="*/ 0 w 213643"/>
                  <a:gd name="connsiteY3" fmla="*/ 179735 h 198785"/>
                  <a:gd name="connsiteX0" fmla="*/ 2381 w 213643"/>
                  <a:gd name="connsiteY0" fmla="*/ 201166 h 201166"/>
                  <a:gd name="connsiteX1" fmla="*/ 0 w 213643"/>
                  <a:gd name="connsiteY1" fmla="*/ 0 h 201166"/>
                  <a:gd name="connsiteX2" fmla="*/ 213643 w 213643"/>
                  <a:gd name="connsiteY2" fmla="*/ 198785 h 201166"/>
                  <a:gd name="connsiteX3" fmla="*/ 2381 w 213643"/>
                  <a:gd name="connsiteY3" fmla="*/ 201166 h 201166"/>
                  <a:gd name="connsiteX0" fmla="*/ 2381 w 218405"/>
                  <a:gd name="connsiteY0" fmla="*/ 201166 h 205929"/>
                  <a:gd name="connsiteX1" fmla="*/ 0 w 218405"/>
                  <a:gd name="connsiteY1" fmla="*/ 0 h 205929"/>
                  <a:gd name="connsiteX2" fmla="*/ 218405 w 218405"/>
                  <a:gd name="connsiteY2" fmla="*/ 205929 h 205929"/>
                  <a:gd name="connsiteX3" fmla="*/ 2381 w 218405"/>
                  <a:gd name="connsiteY3" fmla="*/ 201166 h 205929"/>
                  <a:gd name="connsiteX0" fmla="*/ 2381 w 218405"/>
                  <a:gd name="connsiteY0" fmla="*/ 205928 h 205929"/>
                  <a:gd name="connsiteX1" fmla="*/ 0 w 218405"/>
                  <a:gd name="connsiteY1" fmla="*/ 0 h 205929"/>
                  <a:gd name="connsiteX2" fmla="*/ 218405 w 218405"/>
                  <a:gd name="connsiteY2" fmla="*/ 205929 h 205929"/>
                  <a:gd name="connsiteX3" fmla="*/ 2381 w 218405"/>
                  <a:gd name="connsiteY3" fmla="*/ 205928 h 205929"/>
                  <a:gd name="connsiteX0" fmla="*/ 1927 w 217951"/>
                  <a:gd name="connsiteY0" fmla="*/ 202262 h 202263"/>
                  <a:gd name="connsiteX1" fmla="*/ 0 w 217951"/>
                  <a:gd name="connsiteY1" fmla="*/ 0 h 202263"/>
                  <a:gd name="connsiteX2" fmla="*/ 217951 w 217951"/>
                  <a:gd name="connsiteY2" fmla="*/ 202263 h 202263"/>
                  <a:gd name="connsiteX3" fmla="*/ 1927 w 217951"/>
                  <a:gd name="connsiteY3" fmla="*/ 202262 h 202263"/>
                  <a:gd name="connsiteX0" fmla="*/ 1927 w 221343"/>
                  <a:gd name="connsiteY0" fmla="*/ 202262 h 204707"/>
                  <a:gd name="connsiteX1" fmla="*/ 0 w 221343"/>
                  <a:gd name="connsiteY1" fmla="*/ 0 h 204707"/>
                  <a:gd name="connsiteX2" fmla="*/ 221343 w 221343"/>
                  <a:gd name="connsiteY2" fmla="*/ 204707 h 204707"/>
                  <a:gd name="connsiteX3" fmla="*/ 1927 w 221343"/>
                  <a:gd name="connsiteY3" fmla="*/ 202262 h 204707"/>
                  <a:gd name="connsiteX0" fmla="*/ 1927 w 221343"/>
                  <a:gd name="connsiteY0" fmla="*/ 206173 h 206173"/>
                  <a:gd name="connsiteX1" fmla="*/ 0 w 221343"/>
                  <a:gd name="connsiteY1" fmla="*/ 0 h 206173"/>
                  <a:gd name="connsiteX2" fmla="*/ 221343 w 221343"/>
                  <a:gd name="connsiteY2" fmla="*/ 204707 h 206173"/>
                  <a:gd name="connsiteX3" fmla="*/ 1927 w 221343"/>
                  <a:gd name="connsiteY3" fmla="*/ 206173 h 206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343" h="206173">
                    <a:moveTo>
                      <a:pt x="1927" y="206173"/>
                    </a:moveTo>
                    <a:cubicBezTo>
                      <a:pt x="1133" y="139118"/>
                      <a:pt x="794" y="67055"/>
                      <a:pt x="0" y="0"/>
                    </a:cubicBezTo>
                    <a:lnTo>
                      <a:pt x="221343" y="204707"/>
                    </a:lnTo>
                    <a:lnTo>
                      <a:pt x="1927" y="206173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直角三角形 49">
                <a:extLst>
                  <a:ext uri="{FF2B5EF4-FFF2-40B4-BE49-F238E27FC236}">
                    <a16:creationId xmlns:a16="http://schemas.microsoft.com/office/drawing/2014/main" id="{D2C018EC-0684-4601-83B3-7B0ABECE600B}"/>
                  </a:ext>
                </a:extLst>
              </p:cNvPr>
              <p:cNvSpPr/>
              <p:nvPr/>
            </p:nvSpPr>
            <p:spPr>
              <a:xfrm>
                <a:off x="3643200" y="3799135"/>
                <a:ext cx="640768" cy="565969"/>
              </a:xfrm>
              <a:custGeom>
                <a:avLst/>
                <a:gdLst>
                  <a:gd name="connsiteX0" fmla="*/ 0 w 216024"/>
                  <a:gd name="connsiteY0" fmla="*/ 144016 h 144016"/>
                  <a:gd name="connsiteX1" fmla="*/ 0 w 216024"/>
                  <a:gd name="connsiteY1" fmla="*/ 0 h 144016"/>
                  <a:gd name="connsiteX2" fmla="*/ 216024 w 216024"/>
                  <a:gd name="connsiteY2" fmla="*/ 144016 h 144016"/>
                  <a:gd name="connsiteX3" fmla="*/ 0 w 216024"/>
                  <a:gd name="connsiteY3" fmla="*/ 144016 h 144016"/>
                  <a:gd name="connsiteX0" fmla="*/ 0 w 216024"/>
                  <a:gd name="connsiteY0" fmla="*/ 179735 h 179735"/>
                  <a:gd name="connsiteX1" fmla="*/ 0 w 216024"/>
                  <a:gd name="connsiteY1" fmla="*/ 0 h 179735"/>
                  <a:gd name="connsiteX2" fmla="*/ 216024 w 216024"/>
                  <a:gd name="connsiteY2" fmla="*/ 179735 h 179735"/>
                  <a:gd name="connsiteX3" fmla="*/ 0 w 216024"/>
                  <a:gd name="connsiteY3" fmla="*/ 179735 h 179735"/>
                  <a:gd name="connsiteX0" fmla="*/ 0 w 213643"/>
                  <a:gd name="connsiteY0" fmla="*/ 179735 h 198785"/>
                  <a:gd name="connsiteX1" fmla="*/ 0 w 213643"/>
                  <a:gd name="connsiteY1" fmla="*/ 0 h 198785"/>
                  <a:gd name="connsiteX2" fmla="*/ 213643 w 213643"/>
                  <a:gd name="connsiteY2" fmla="*/ 198785 h 198785"/>
                  <a:gd name="connsiteX3" fmla="*/ 0 w 213643"/>
                  <a:gd name="connsiteY3" fmla="*/ 179735 h 198785"/>
                  <a:gd name="connsiteX0" fmla="*/ 2381 w 213643"/>
                  <a:gd name="connsiteY0" fmla="*/ 201166 h 201166"/>
                  <a:gd name="connsiteX1" fmla="*/ 0 w 213643"/>
                  <a:gd name="connsiteY1" fmla="*/ 0 h 201166"/>
                  <a:gd name="connsiteX2" fmla="*/ 213643 w 213643"/>
                  <a:gd name="connsiteY2" fmla="*/ 198785 h 201166"/>
                  <a:gd name="connsiteX3" fmla="*/ 2381 w 213643"/>
                  <a:gd name="connsiteY3" fmla="*/ 201166 h 201166"/>
                  <a:gd name="connsiteX0" fmla="*/ 2381 w 218405"/>
                  <a:gd name="connsiteY0" fmla="*/ 201166 h 205929"/>
                  <a:gd name="connsiteX1" fmla="*/ 0 w 218405"/>
                  <a:gd name="connsiteY1" fmla="*/ 0 h 205929"/>
                  <a:gd name="connsiteX2" fmla="*/ 218405 w 218405"/>
                  <a:gd name="connsiteY2" fmla="*/ 205929 h 205929"/>
                  <a:gd name="connsiteX3" fmla="*/ 2381 w 218405"/>
                  <a:gd name="connsiteY3" fmla="*/ 201166 h 205929"/>
                  <a:gd name="connsiteX0" fmla="*/ 2381 w 218405"/>
                  <a:gd name="connsiteY0" fmla="*/ 205928 h 205929"/>
                  <a:gd name="connsiteX1" fmla="*/ 0 w 218405"/>
                  <a:gd name="connsiteY1" fmla="*/ 0 h 205929"/>
                  <a:gd name="connsiteX2" fmla="*/ 218405 w 218405"/>
                  <a:gd name="connsiteY2" fmla="*/ 205929 h 205929"/>
                  <a:gd name="connsiteX3" fmla="*/ 2381 w 218405"/>
                  <a:gd name="connsiteY3" fmla="*/ 205928 h 205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8405" h="205929">
                    <a:moveTo>
                      <a:pt x="2381" y="205928"/>
                    </a:moveTo>
                    <a:cubicBezTo>
                      <a:pt x="1587" y="138873"/>
                      <a:pt x="794" y="67055"/>
                      <a:pt x="0" y="0"/>
                    </a:cubicBezTo>
                    <a:lnTo>
                      <a:pt x="218405" y="205929"/>
                    </a:lnTo>
                    <a:lnTo>
                      <a:pt x="2381" y="20592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矩形 18">
                <a:extLst>
                  <a:ext uri="{FF2B5EF4-FFF2-40B4-BE49-F238E27FC236}">
                    <a16:creationId xmlns:a16="http://schemas.microsoft.com/office/drawing/2014/main" id="{A4D2923C-EC98-CFD8-35E8-AA72B3835456}"/>
                  </a:ext>
                </a:extLst>
              </p:cNvPr>
              <p:cNvSpPr/>
              <p:nvPr/>
            </p:nvSpPr>
            <p:spPr>
              <a:xfrm>
                <a:off x="4211960" y="4869160"/>
                <a:ext cx="576064" cy="50405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矩形 20">
                <a:extLst>
                  <a:ext uri="{FF2B5EF4-FFF2-40B4-BE49-F238E27FC236}">
                    <a16:creationId xmlns:a16="http://schemas.microsoft.com/office/drawing/2014/main" id="{E53B956B-3227-E6C8-541C-843A300C1190}"/>
                  </a:ext>
                </a:extLst>
              </p:cNvPr>
              <p:cNvSpPr/>
              <p:nvPr/>
            </p:nvSpPr>
            <p:spPr>
              <a:xfrm>
                <a:off x="3636000" y="4365104"/>
                <a:ext cx="604800" cy="100609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7" name="直接连接符 22">
                <a:extLst>
                  <a:ext uri="{FF2B5EF4-FFF2-40B4-BE49-F238E27FC236}">
                    <a16:creationId xmlns:a16="http://schemas.microsoft.com/office/drawing/2014/main" id="{A5EB572C-C383-E8BA-82EC-2417A0909C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9600" y="3429000"/>
                <a:ext cx="0" cy="1944216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23">
                <a:extLst>
                  <a:ext uri="{FF2B5EF4-FFF2-40B4-BE49-F238E27FC236}">
                    <a16:creationId xmlns:a16="http://schemas.microsoft.com/office/drawing/2014/main" id="{D5D1EB7F-CBD8-FCDE-66CB-7576460C1A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35896" y="5373216"/>
                <a:ext cx="2151856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24">
                <a:extLst>
                  <a:ext uri="{FF2B5EF4-FFF2-40B4-BE49-F238E27FC236}">
                    <a16:creationId xmlns:a16="http://schemas.microsoft.com/office/drawing/2014/main" id="{7435E277-AD76-1E74-3A1A-5650F6DF92D3}"/>
                  </a:ext>
                </a:extLst>
              </p:cNvPr>
              <p:cNvCxnSpPr>
                <a:cxnSpLocks/>
                <a:endCxn id="123" idx="2"/>
              </p:cNvCxnSpPr>
              <p:nvPr/>
            </p:nvCxnSpPr>
            <p:spPr>
              <a:xfrm>
                <a:off x="3635896" y="3789040"/>
                <a:ext cx="1738668" cy="1586782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0" name="文本框 25">
                <a:extLst>
                  <a:ext uri="{FF2B5EF4-FFF2-40B4-BE49-F238E27FC236}">
                    <a16:creationId xmlns:a16="http://schemas.microsoft.com/office/drawing/2014/main" id="{AD8B7CF1-C394-80EB-D2FA-D88E3D0757D1}"/>
                  </a:ext>
                </a:extLst>
              </p:cNvPr>
              <p:cNvSpPr txBox="1"/>
              <p:nvPr/>
            </p:nvSpPr>
            <p:spPr>
              <a:xfrm>
                <a:off x="3923928" y="5566927"/>
                <a:ext cx="144016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 Two Prices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文本框 26">
                    <a:extLst>
                      <a:ext uri="{FF2B5EF4-FFF2-40B4-BE49-F238E27FC236}">
                        <a16:creationId xmlns:a16="http://schemas.microsoft.com/office/drawing/2014/main" id="{FEA7BA39-A2AF-748D-426D-FDC07671154D}"/>
                      </a:ext>
                    </a:extLst>
                  </p:cNvPr>
                  <p:cNvSpPr txBox="1"/>
                  <p:nvPr/>
                </p:nvSpPr>
                <p:spPr>
                  <a:xfrm>
                    <a:off x="5796136" y="5301208"/>
                    <a:ext cx="19588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131" name="文本框 26">
                    <a:extLst>
                      <a:ext uri="{FF2B5EF4-FFF2-40B4-BE49-F238E27FC236}">
                        <a16:creationId xmlns:a16="http://schemas.microsoft.com/office/drawing/2014/main" id="{FEA7BA39-A2AF-748D-426D-FDC0767115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96136" y="5301208"/>
                    <a:ext cx="195887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765" r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本框 3">
                  <a:extLst>
                    <a:ext uri="{FF2B5EF4-FFF2-40B4-BE49-F238E27FC236}">
                      <a16:creationId xmlns:a16="http://schemas.microsoft.com/office/drawing/2014/main" id="{2A3D151F-D7D3-56AA-3293-65710E2F5FFA}"/>
                    </a:ext>
                  </a:extLst>
                </p:cNvPr>
                <p:cNvSpPr txBox="1"/>
                <p:nvPr/>
              </p:nvSpPr>
              <p:spPr>
                <a:xfrm>
                  <a:off x="3059832" y="3212976"/>
                  <a:ext cx="2142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2" name="文本框 3">
                  <a:extLst>
                    <a:ext uri="{FF2B5EF4-FFF2-40B4-BE49-F238E27FC236}">
                      <a16:creationId xmlns:a16="http://schemas.microsoft.com/office/drawing/2014/main" id="{2A3D151F-D7D3-56AA-3293-65710E2F5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9832" y="3212976"/>
                  <a:ext cx="214226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2222" r="-1111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0">
                <a:extLst>
                  <a:ext uri="{FF2B5EF4-FFF2-40B4-BE49-F238E27FC236}">
                    <a16:creationId xmlns:a16="http://schemas.microsoft.com/office/drawing/2014/main" id="{9C160906-2A49-F1F9-E347-986A123D9B94}"/>
                  </a:ext>
                </a:extLst>
              </p:cNvPr>
              <p:cNvSpPr txBox="1"/>
              <p:nvPr/>
            </p:nvSpPr>
            <p:spPr>
              <a:xfrm>
                <a:off x="3713120" y="3341288"/>
                <a:ext cx="5732305" cy="628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𝐓𝐨𝐭𝐚𝐥</m:t>
                    </m:r>
                    <m:r>
                      <a:rPr lang="en-US" altLang="zh-CN" sz="1600" b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𝐒𝐮𝐫𝐩𝐥𝐮𝐬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f>
                          <m:fPr>
                            <m:ctrlPr>
                              <a:rPr lang="en-US" altLang="zh-CN" sz="16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1600" dirty="0"/>
                  <a:t> = 1/9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35" name="文本框 130">
                <a:extLst>
                  <a:ext uri="{FF2B5EF4-FFF2-40B4-BE49-F238E27FC236}">
                    <a16:creationId xmlns:a16="http://schemas.microsoft.com/office/drawing/2014/main" id="{9C160906-2A49-F1F9-E347-986A123D9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120" y="3341288"/>
                <a:ext cx="5732305" cy="628314"/>
              </a:xfrm>
              <a:prstGeom prst="rect">
                <a:avLst/>
              </a:prstGeom>
              <a:blipFill>
                <a:blip r:embed="rId12"/>
                <a:stretch>
                  <a:fillRect t="-50000" b="-9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0">
                <a:extLst>
                  <a:ext uri="{FF2B5EF4-FFF2-40B4-BE49-F238E27FC236}">
                    <a16:creationId xmlns:a16="http://schemas.microsoft.com/office/drawing/2014/main" id="{A6B26529-51D3-89BC-9B3E-777BD8EA1435}"/>
                  </a:ext>
                </a:extLst>
              </p:cNvPr>
              <p:cNvSpPr txBox="1"/>
              <p:nvPr/>
            </p:nvSpPr>
            <p:spPr>
              <a:xfrm>
                <a:off x="1395364" y="5542589"/>
                <a:ext cx="82112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aseline="-25000">
                          <a:latin typeface="Cambria Math" panose="02040503050406030204" pitchFamily="18" charset="0"/>
                        </a:rPr>
                        <m:t>1,1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=1/2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0" name="文本框 90">
                <a:extLst>
                  <a:ext uri="{FF2B5EF4-FFF2-40B4-BE49-F238E27FC236}">
                    <a16:creationId xmlns:a16="http://schemas.microsoft.com/office/drawing/2014/main" id="{A6B26529-51D3-89BC-9B3E-777BD8EA1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5364" y="5542589"/>
                <a:ext cx="821122" cy="215444"/>
              </a:xfrm>
              <a:prstGeom prst="rect">
                <a:avLst/>
              </a:prstGeom>
              <a:blipFill>
                <a:blip r:embed="rId13"/>
                <a:stretch>
                  <a:fillRect l="-4545" t="-5556" r="-454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91">
                <a:extLst>
                  <a:ext uri="{FF2B5EF4-FFF2-40B4-BE49-F238E27FC236}">
                    <a16:creationId xmlns:a16="http://schemas.microsoft.com/office/drawing/2014/main" id="{BC9FB5BF-BD31-5631-3F8C-366DF75E4D45}"/>
                  </a:ext>
                </a:extLst>
              </p:cNvPr>
              <p:cNvSpPr txBox="1"/>
              <p:nvPr/>
            </p:nvSpPr>
            <p:spPr>
              <a:xfrm>
                <a:off x="3162142" y="5542589"/>
                <a:ext cx="8579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aseline="-25000"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=1/3,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1" name="文本框 91">
                <a:extLst>
                  <a:ext uri="{FF2B5EF4-FFF2-40B4-BE49-F238E27FC236}">
                    <a16:creationId xmlns:a16="http://schemas.microsoft.com/office/drawing/2014/main" id="{BC9FB5BF-BD31-5631-3F8C-366DF75E4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142" y="5542589"/>
                <a:ext cx="857992" cy="215444"/>
              </a:xfrm>
              <a:prstGeom prst="rect">
                <a:avLst/>
              </a:prstGeom>
              <a:blipFill>
                <a:blip r:embed="rId14"/>
                <a:stretch>
                  <a:fillRect l="-5882" t="-5556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92">
                <a:extLst>
                  <a:ext uri="{FF2B5EF4-FFF2-40B4-BE49-F238E27FC236}">
                    <a16:creationId xmlns:a16="http://schemas.microsoft.com/office/drawing/2014/main" id="{4682EE5A-E090-2B80-2C22-B6534C9086CF}"/>
                  </a:ext>
                </a:extLst>
              </p:cNvPr>
              <p:cNvSpPr txBox="1"/>
              <p:nvPr/>
            </p:nvSpPr>
            <p:spPr>
              <a:xfrm>
                <a:off x="4102945" y="5542589"/>
                <a:ext cx="7666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1400" baseline="-25000">
                        <a:latin typeface="Cambria Math" panose="02040503050406030204" pitchFamily="18" charset="0"/>
                      </a:rPr>
                      <m:t>2,2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altLang="zh-CN" sz="1400" dirty="0"/>
                  <a:t>3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12" name="文本框 92">
                <a:extLst>
                  <a:ext uri="{FF2B5EF4-FFF2-40B4-BE49-F238E27FC236}">
                    <a16:creationId xmlns:a16="http://schemas.microsoft.com/office/drawing/2014/main" id="{4682EE5A-E090-2B80-2C22-B6534C908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945" y="5542589"/>
                <a:ext cx="766620" cy="215444"/>
              </a:xfrm>
              <a:prstGeom prst="rect">
                <a:avLst/>
              </a:prstGeom>
              <a:blipFill>
                <a:blip r:embed="rId15"/>
                <a:stretch>
                  <a:fillRect l="-9836" t="-22222" r="-1311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62">
                <a:extLst>
                  <a:ext uri="{FF2B5EF4-FFF2-40B4-BE49-F238E27FC236}">
                    <a16:creationId xmlns:a16="http://schemas.microsoft.com/office/drawing/2014/main" id="{8D0E4024-0DD5-35BD-7114-E19BE3749789}"/>
                  </a:ext>
                </a:extLst>
              </p:cNvPr>
              <p:cNvSpPr txBox="1"/>
              <p:nvPr/>
            </p:nvSpPr>
            <p:spPr>
              <a:xfrm>
                <a:off x="264106" y="4632857"/>
                <a:ext cx="5434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1400" i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acc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="0" i="0" baseline="-25000" smtClean="0">
                          <a:latin typeface="Cambria Math" panose="02040503050406030204" pitchFamily="18" charset="0"/>
                        </a:rPr>
                        <m:t>1,1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62">
                <a:extLst>
                  <a:ext uri="{FF2B5EF4-FFF2-40B4-BE49-F238E27FC236}">
                    <a16:creationId xmlns:a16="http://schemas.microsoft.com/office/drawing/2014/main" id="{8D0E4024-0DD5-35BD-7114-E19BE3749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06" y="4632857"/>
                <a:ext cx="543418" cy="215444"/>
              </a:xfrm>
              <a:prstGeom prst="rect">
                <a:avLst/>
              </a:prstGeom>
              <a:blipFill>
                <a:blip r:embed="rId16"/>
                <a:stretch>
                  <a:fillRect l="-6818" r="-11364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62">
                <a:extLst>
                  <a:ext uri="{FF2B5EF4-FFF2-40B4-BE49-F238E27FC236}">
                    <a16:creationId xmlns:a16="http://schemas.microsoft.com/office/drawing/2014/main" id="{AB33B771-2977-0459-190E-27D326824527}"/>
                  </a:ext>
                </a:extLst>
              </p:cNvPr>
              <p:cNvSpPr txBox="1"/>
              <p:nvPr/>
            </p:nvSpPr>
            <p:spPr>
              <a:xfrm>
                <a:off x="2571986" y="4417413"/>
                <a:ext cx="5434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1400" i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acc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="0" i="0" baseline="-25000" smtClean="0"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本框 62">
                <a:extLst>
                  <a:ext uri="{FF2B5EF4-FFF2-40B4-BE49-F238E27FC236}">
                    <a16:creationId xmlns:a16="http://schemas.microsoft.com/office/drawing/2014/main" id="{AB33B771-2977-0459-190E-27D326824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986" y="4417413"/>
                <a:ext cx="543418" cy="215444"/>
              </a:xfrm>
              <a:prstGeom prst="rect">
                <a:avLst/>
              </a:prstGeom>
              <a:blipFill>
                <a:blip r:embed="rId17"/>
                <a:stretch>
                  <a:fillRect l="-6818" r="-11364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62">
                <a:extLst>
                  <a:ext uri="{FF2B5EF4-FFF2-40B4-BE49-F238E27FC236}">
                    <a16:creationId xmlns:a16="http://schemas.microsoft.com/office/drawing/2014/main" id="{B1BDBA75-1FFA-B764-F39B-A3A63438ECA5}"/>
                  </a:ext>
                </a:extLst>
              </p:cNvPr>
              <p:cNvSpPr txBox="1"/>
              <p:nvPr/>
            </p:nvSpPr>
            <p:spPr>
              <a:xfrm>
                <a:off x="2591864" y="4855559"/>
                <a:ext cx="5434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1400" i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acc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="0" i="0" baseline="-25000" smtClean="0">
                          <a:latin typeface="Cambria Math" panose="02040503050406030204" pitchFamily="18" charset="0"/>
                        </a:rPr>
                        <m:t>2,2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62">
                <a:extLst>
                  <a:ext uri="{FF2B5EF4-FFF2-40B4-BE49-F238E27FC236}">
                    <a16:creationId xmlns:a16="http://schemas.microsoft.com/office/drawing/2014/main" id="{B1BDBA75-1FFA-B764-F39B-A3A63438E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864" y="4855559"/>
                <a:ext cx="543418" cy="215444"/>
              </a:xfrm>
              <a:prstGeom prst="rect">
                <a:avLst/>
              </a:prstGeom>
              <a:blipFill>
                <a:blip r:embed="rId18"/>
                <a:stretch>
                  <a:fillRect l="-6977" r="-11628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6874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3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5F157-1EB9-E7E4-2BB6-77646C38F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27E2-33C7-CFE7-ED41-0DF87A92A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Traditional Customer Surplus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3503E-2DF6-56F4-9BD5-22E1309D1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  <p:cxnSp>
        <p:nvCxnSpPr>
          <p:cNvPr id="83" name="直接连接符 7">
            <a:extLst>
              <a:ext uri="{FF2B5EF4-FFF2-40B4-BE49-F238E27FC236}">
                <a16:creationId xmlns:a16="http://schemas.microsoft.com/office/drawing/2014/main" id="{61D3B447-E90F-11B0-A531-6C90981328E4}"/>
              </a:ext>
            </a:extLst>
          </p:cNvPr>
          <p:cNvCxnSpPr>
            <a:cxnSpLocks/>
          </p:cNvCxnSpPr>
          <p:nvPr/>
        </p:nvCxnSpPr>
        <p:spPr>
          <a:xfrm>
            <a:off x="669839" y="1323288"/>
            <a:ext cx="751096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4" name="文本框 10">
                <a:extLst>
                  <a:ext uri="{FF2B5EF4-FFF2-40B4-BE49-F238E27FC236}">
                    <a16:creationId xmlns:a16="http://schemas.microsoft.com/office/drawing/2014/main" id="{0C538441-66C9-219D-7B27-706B8B164EDA}"/>
                  </a:ext>
                </a:extLst>
              </p:cNvPr>
              <p:cNvSpPr txBox="1"/>
              <p:nvPr/>
            </p:nvSpPr>
            <p:spPr>
              <a:xfrm>
                <a:off x="629566" y="1507644"/>
                <a:ext cx="7987660" cy="1132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450"/>
                  </a:spcBef>
                  <a:spcAft>
                    <a:spcPts val="600"/>
                  </a:spcAft>
                </a:pPr>
                <a:r>
                  <a:rPr lang="en-US" altLang="zh-CN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dirty="0">
                    <a:cs typeface="Times New Roman" panose="02020603050405020304" pitchFamily="18" charset="0"/>
                  </a:rPr>
                  <a:t>traditional surplus </a:t>
                </a:r>
                <a:r>
                  <a:rPr lang="en-US" altLang="zh-CN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for each customer is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en-US" altLang="zh-CN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. </a:t>
                </a:r>
              </a:p>
              <a:p>
                <a:pPr marL="342900" indent="-342900">
                  <a:spcAft>
                    <a:spcPts val="600"/>
                  </a:spcAft>
                  <a:buBlip>
                    <a:blip r:embed="rId2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For Uniform[0,1] valuations, surplus is decreased by price discrimination</a:t>
                </a:r>
              </a:p>
              <a:p>
                <a:pPr marL="342900" indent="-342900">
                  <a:spcAft>
                    <a:spcPts val="600"/>
                  </a:spcAft>
                  <a:buBlip>
                    <a:blip r:embed="rId2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Majority of the surplus is enjoyed by those with high valuations</a:t>
                </a:r>
              </a:p>
            </p:txBody>
          </p:sp>
        </mc:Choice>
        <mc:Fallback>
          <p:sp>
            <p:nvSpPr>
              <p:cNvPr id="84" name="文本框 10">
                <a:extLst>
                  <a:ext uri="{FF2B5EF4-FFF2-40B4-BE49-F238E27FC236}">
                    <a16:creationId xmlns:a16="http://schemas.microsoft.com/office/drawing/2014/main" id="{0C538441-66C9-219D-7B27-706B8B164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66" y="1507644"/>
                <a:ext cx="7987660" cy="1132618"/>
              </a:xfrm>
              <a:prstGeom prst="rect">
                <a:avLst/>
              </a:prstGeom>
              <a:blipFill>
                <a:blip r:embed="rId3"/>
                <a:stretch>
                  <a:fillRect l="-635" b="-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组合 100">
            <a:extLst>
              <a:ext uri="{FF2B5EF4-FFF2-40B4-BE49-F238E27FC236}">
                <a16:creationId xmlns:a16="http://schemas.microsoft.com/office/drawing/2014/main" id="{FADC564A-8FDC-9F12-267A-7E3592739F5F}"/>
              </a:ext>
            </a:extLst>
          </p:cNvPr>
          <p:cNvGrpSpPr/>
          <p:nvPr/>
        </p:nvGrpSpPr>
        <p:grpSpPr>
          <a:xfrm>
            <a:off x="1149993" y="3584727"/>
            <a:ext cx="2356127" cy="2642810"/>
            <a:chOff x="3635896" y="3429000"/>
            <a:chExt cx="2356127" cy="2642810"/>
          </a:xfrm>
        </p:grpSpPr>
        <p:sp>
          <p:nvSpPr>
            <p:cNvPr id="94" name="直角三角形 49">
              <a:extLst>
                <a:ext uri="{FF2B5EF4-FFF2-40B4-BE49-F238E27FC236}">
                  <a16:creationId xmlns:a16="http://schemas.microsoft.com/office/drawing/2014/main" id="{2A144150-ACE1-67AB-784F-2210F7AE923D}"/>
                </a:ext>
              </a:extLst>
            </p:cNvPr>
            <p:cNvSpPr/>
            <p:nvPr/>
          </p:nvSpPr>
          <p:spPr>
            <a:xfrm>
              <a:off x="4214340" y="4312147"/>
              <a:ext cx="1160224" cy="1071292"/>
            </a:xfrm>
            <a:custGeom>
              <a:avLst/>
              <a:gdLst>
                <a:gd name="connsiteX0" fmla="*/ 0 w 216024"/>
                <a:gd name="connsiteY0" fmla="*/ 144016 h 144016"/>
                <a:gd name="connsiteX1" fmla="*/ 0 w 216024"/>
                <a:gd name="connsiteY1" fmla="*/ 0 h 144016"/>
                <a:gd name="connsiteX2" fmla="*/ 216024 w 216024"/>
                <a:gd name="connsiteY2" fmla="*/ 144016 h 144016"/>
                <a:gd name="connsiteX3" fmla="*/ 0 w 216024"/>
                <a:gd name="connsiteY3" fmla="*/ 144016 h 144016"/>
                <a:gd name="connsiteX0" fmla="*/ 0 w 216024"/>
                <a:gd name="connsiteY0" fmla="*/ 179735 h 179735"/>
                <a:gd name="connsiteX1" fmla="*/ 0 w 216024"/>
                <a:gd name="connsiteY1" fmla="*/ 0 h 179735"/>
                <a:gd name="connsiteX2" fmla="*/ 216024 w 216024"/>
                <a:gd name="connsiteY2" fmla="*/ 179735 h 179735"/>
                <a:gd name="connsiteX3" fmla="*/ 0 w 216024"/>
                <a:gd name="connsiteY3" fmla="*/ 179735 h 179735"/>
                <a:gd name="connsiteX0" fmla="*/ 0 w 213643"/>
                <a:gd name="connsiteY0" fmla="*/ 179735 h 198785"/>
                <a:gd name="connsiteX1" fmla="*/ 0 w 213643"/>
                <a:gd name="connsiteY1" fmla="*/ 0 h 198785"/>
                <a:gd name="connsiteX2" fmla="*/ 213643 w 213643"/>
                <a:gd name="connsiteY2" fmla="*/ 198785 h 198785"/>
                <a:gd name="connsiteX3" fmla="*/ 0 w 213643"/>
                <a:gd name="connsiteY3" fmla="*/ 179735 h 198785"/>
                <a:gd name="connsiteX0" fmla="*/ 2381 w 213643"/>
                <a:gd name="connsiteY0" fmla="*/ 201166 h 201166"/>
                <a:gd name="connsiteX1" fmla="*/ 0 w 213643"/>
                <a:gd name="connsiteY1" fmla="*/ 0 h 201166"/>
                <a:gd name="connsiteX2" fmla="*/ 213643 w 213643"/>
                <a:gd name="connsiteY2" fmla="*/ 198785 h 201166"/>
                <a:gd name="connsiteX3" fmla="*/ 2381 w 213643"/>
                <a:gd name="connsiteY3" fmla="*/ 201166 h 201166"/>
                <a:gd name="connsiteX0" fmla="*/ 2381 w 218405"/>
                <a:gd name="connsiteY0" fmla="*/ 201166 h 205929"/>
                <a:gd name="connsiteX1" fmla="*/ 0 w 218405"/>
                <a:gd name="connsiteY1" fmla="*/ 0 h 205929"/>
                <a:gd name="connsiteX2" fmla="*/ 218405 w 218405"/>
                <a:gd name="connsiteY2" fmla="*/ 205929 h 205929"/>
                <a:gd name="connsiteX3" fmla="*/ 2381 w 218405"/>
                <a:gd name="connsiteY3" fmla="*/ 201166 h 205929"/>
                <a:gd name="connsiteX0" fmla="*/ 2381 w 218405"/>
                <a:gd name="connsiteY0" fmla="*/ 205928 h 205929"/>
                <a:gd name="connsiteX1" fmla="*/ 0 w 218405"/>
                <a:gd name="connsiteY1" fmla="*/ 0 h 205929"/>
                <a:gd name="connsiteX2" fmla="*/ 218405 w 218405"/>
                <a:gd name="connsiteY2" fmla="*/ 205929 h 205929"/>
                <a:gd name="connsiteX3" fmla="*/ 2381 w 218405"/>
                <a:gd name="connsiteY3" fmla="*/ 205928 h 205929"/>
                <a:gd name="connsiteX0" fmla="*/ 1927 w 217951"/>
                <a:gd name="connsiteY0" fmla="*/ 202262 h 202263"/>
                <a:gd name="connsiteX1" fmla="*/ 0 w 217951"/>
                <a:gd name="connsiteY1" fmla="*/ 0 h 202263"/>
                <a:gd name="connsiteX2" fmla="*/ 217951 w 217951"/>
                <a:gd name="connsiteY2" fmla="*/ 202263 h 202263"/>
                <a:gd name="connsiteX3" fmla="*/ 1927 w 217951"/>
                <a:gd name="connsiteY3" fmla="*/ 202262 h 202263"/>
                <a:gd name="connsiteX0" fmla="*/ 1927 w 221343"/>
                <a:gd name="connsiteY0" fmla="*/ 202262 h 204707"/>
                <a:gd name="connsiteX1" fmla="*/ 0 w 221343"/>
                <a:gd name="connsiteY1" fmla="*/ 0 h 204707"/>
                <a:gd name="connsiteX2" fmla="*/ 221343 w 221343"/>
                <a:gd name="connsiteY2" fmla="*/ 204707 h 204707"/>
                <a:gd name="connsiteX3" fmla="*/ 1927 w 221343"/>
                <a:gd name="connsiteY3" fmla="*/ 202262 h 204707"/>
                <a:gd name="connsiteX0" fmla="*/ 1927 w 221343"/>
                <a:gd name="connsiteY0" fmla="*/ 206173 h 206173"/>
                <a:gd name="connsiteX1" fmla="*/ 0 w 221343"/>
                <a:gd name="connsiteY1" fmla="*/ 0 h 206173"/>
                <a:gd name="connsiteX2" fmla="*/ 221343 w 221343"/>
                <a:gd name="connsiteY2" fmla="*/ 204707 h 206173"/>
                <a:gd name="connsiteX3" fmla="*/ 1927 w 221343"/>
                <a:gd name="connsiteY3" fmla="*/ 206173 h 206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343" h="206173">
                  <a:moveTo>
                    <a:pt x="1927" y="206173"/>
                  </a:moveTo>
                  <a:cubicBezTo>
                    <a:pt x="1133" y="139118"/>
                    <a:pt x="794" y="67055"/>
                    <a:pt x="0" y="0"/>
                  </a:cubicBezTo>
                  <a:lnTo>
                    <a:pt x="221343" y="204707"/>
                  </a:lnTo>
                  <a:lnTo>
                    <a:pt x="1927" y="20617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直角三角形 49">
              <a:extLst>
                <a:ext uri="{FF2B5EF4-FFF2-40B4-BE49-F238E27FC236}">
                  <a16:creationId xmlns:a16="http://schemas.microsoft.com/office/drawing/2014/main" id="{423415C2-3F21-F757-E153-A9B69B77B8DD}"/>
                </a:ext>
              </a:extLst>
            </p:cNvPr>
            <p:cNvSpPr/>
            <p:nvPr/>
          </p:nvSpPr>
          <p:spPr>
            <a:xfrm>
              <a:off x="3643200" y="3799135"/>
              <a:ext cx="640768" cy="565969"/>
            </a:xfrm>
            <a:custGeom>
              <a:avLst/>
              <a:gdLst>
                <a:gd name="connsiteX0" fmla="*/ 0 w 216024"/>
                <a:gd name="connsiteY0" fmla="*/ 144016 h 144016"/>
                <a:gd name="connsiteX1" fmla="*/ 0 w 216024"/>
                <a:gd name="connsiteY1" fmla="*/ 0 h 144016"/>
                <a:gd name="connsiteX2" fmla="*/ 216024 w 216024"/>
                <a:gd name="connsiteY2" fmla="*/ 144016 h 144016"/>
                <a:gd name="connsiteX3" fmla="*/ 0 w 216024"/>
                <a:gd name="connsiteY3" fmla="*/ 144016 h 144016"/>
                <a:gd name="connsiteX0" fmla="*/ 0 w 216024"/>
                <a:gd name="connsiteY0" fmla="*/ 179735 h 179735"/>
                <a:gd name="connsiteX1" fmla="*/ 0 w 216024"/>
                <a:gd name="connsiteY1" fmla="*/ 0 h 179735"/>
                <a:gd name="connsiteX2" fmla="*/ 216024 w 216024"/>
                <a:gd name="connsiteY2" fmla="*/ 179735 h 179735"/>
                <a:gd name="connsiteX3" fmla="*/ 0 w 216024"/>
                <a:gd name="connsiteY3" fmla="*/ 179735 h 179735"/>
                <a:gd name="connsiteX0" fmla="*/ 0 w 213643"/>
                <a:gd name="connsiteY0" fmla="*/ 179735 h 198785"/>
                <a:gd name="connsiteX1" fmla="*/ 0 w 213643"/>
                <a:gd name="connsiteY1" fmla="*/ 0 h 198785"/>
                <a:gd name="connsiteX2" fmla="*/ 213643 w 213643"/>
                <a:gd name="connsiteY2" fmla="*/ 198785 h 198785"/>
                <a:gd name="connsiteX3" fmla="*/ 0 w 213643"/>
                <a:gd name="connsiteY3" fmla="*/ 179735 h 198785"/>
                <a:gd name="connsiteX0" fmla="*/ 2381 w 213643"/>
                <a:gd name="connsiteY0" fmla="*/ 201166 h 201166"/>
                <a:gd name="connsiteX1" fmla="*/ 0 w 213643"/>
                <a:gd name="connsiteY1" fmla="*/ 0 h 201166"/>
                <a:gd name="connsiteX2" fmla="*/ 213643 w 213643"/>
                <a:gd name="connsiteY2" fmla="*/ 198785 h 201166"/>
                <a:gd name="connsiteX3" fmla="*/ 2381 w 213643"/>
                <a:gd name="connsiteY3" fmla="*/ 201166 h 201166"/>
                <a:gd name="connsiteX0" fmla="*/ 2381 w 218405"/>
                <a:gd name="connsiteY0" fmla="*/ 201166 h 205929"/>
                <a:gd name="connsiteX1" fmla="*/ 0 w 218405"/>
                <a:gd name="connsiteY1" fmla="*/ 0 h 205929"/>
                <a:gd name="connsiteX2" fmla="*/ 218405 w 218405"/>
                <a:gd name="connsiteY2" fmla="*/ 205929 h 205929"/>
                <a:gd name="connsiteX3" fmla="*/ 2381 w 218405"/>
                <a:gd name="connsiteY3" fmla="*/ 201166 h 205929"/>
                <a:gd name="connsiteX0" fmla="*/ 2381 w 218405"/>
                <a:gd name="connsiteY0" fmla="*/ 205928 h 205929"/>
                <a:gd name="connsiteX1" fmla="*/ 0 w 218405"/>
                <a:gd name="connsiteY1" fmla="*/ 0 h 205929"/>
                <a:gd name="connsiteX2" fmla="*/ 218405 w 218405"/>
                <a:gd name="connsiteY2" fmla="*/ 205929 h 205929"/>
                <a:gd name="connsiteX3" fmla="*/ 2381 w 218405"/>
                <a:gd name="connsiteY3" fmla="*/ 205928 h 205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405" h="205929">
                  <a:moveTo>
                    <a:pt x="2381" y="205928"/>
                  </a:moveTo>
                  <a:cubicBezTo>
                    <a:pt x="1587" y="138873"/>
                    <a:pt x="794" y="67055"/>
                    <a:pt x="0" y="0"/>
                  </a:cubicBezTo>
                  <a:lnTo>
                    <a:pt x="218405" y="205929"/>
                  </a:lnTo>
                  <a:lnTo>
                    <a:pt x="2381" y="2059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103">
              <a:extLst>
                <a:ext uri="{FF2B5EF4-FFF2-40B4-BE49-F238E27FC236}">
                  <a16:creationId xmlns:a16="http://schemas.microsoft.com/office/drawing/2014/main" id="{3351FA67-550F-7561-49C3-5FC5A76A2EA7}"/>
                </a:ext>
              </a:extLst>
            </p:cNvPr>
            <p:cNvSpPr/>
            <p:nvPr/>
          </p:nvSpPr>
          <p:spPr>
            <a:xfrm>
              <a:off x="4211960" y="4869160"/>
              <a:ext cx="576064" cy="50405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104">
              <a:extLst>
                <a:ext uri="{FF2B5EF4-FFF2-40B4-BE49-F238E27FC236}">
                  <a16:creationId xmlns:a16="http://schemas.microsoft.com/office/drawing/2014/main" id="{AADC3945-760F-C53C-2E1B-3DB1CC7FA0CA}"/>
                </a:ext>
              </a:extLst>
            </p:cNvPr>
            <p:cNvSpPr/>
            <p:nvPr/>
          </p:nvSpPr>
          <p:spPr>
            <a:xfrm>
              <a:off x="3636000" y="4365104"/>
              <a:ext cx="604800" cy="100609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8" name="直接连接符 105">
              <a:extLst>
                <a:ext uri="{FF2B5EF4-FFF2-40B4-BE49-F238E27FC236}">
                  <a16:creationId xmlns:a16="http://schemas.microsoft.com/office/drawing/2014/main" id="{F8759D18-E5AB-D294-755B-2F3A2F843EDF}"/>
                </a:ext>
              </a:extLst>
            </p:cNvPr>
            <p:cNvCxnSpPr>
              <a:cxnSpLocks/>
            </p:cNvCxnSpPr>
            <p:nvPr/>
          </p:nvCxnSpPr>
          <p:spPr>
            <a:xfrm>
              <a:off x="3639600" y="3429000"/>
              <a:ext cx="0" cy="1944216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直接连接符 106">
              <a:extLst>
                <a:ext uri="{FF2B5EF4-FFF2-40B4-BE49-F238E27FC236}">
                  <a16:creationId xmlns:a16="http://schemas.microsoft.com/office/drawing/2014/main" id="{907ADAEA-432B-C1EF-943A-79253A4C2B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5896" y="5373216"/>
              <a:ext cx="2151856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直接连接符 107">
              <a:extLst>
                <a:ext uri="{FF2B5EF4-FFF2-40B4-BE49-F238E27FC236}">
                  <a16:creationId xmlns:a16="http://schemas.microsoft.com/office/drawing/2014/main" id="{362872C3-0A4F-83B5-DD10-9760B645DDEF}"/>
                </a:ext>
              </a:extLst>
            </p:cNvPr>
            <p:cNvCxnSpPr>
              <a:cxnSpLocks/>
              <a:endCxn id="94" idx="2"/>
            </p:cNvCxnSpPr>
            <p:nvPr/>
          </p:nvCxnSpPr>
          <p:spPr>
            <a:xfrm>
              <a:off x="3635896" y="3789040"/>
              <a:ext cx="1738668" cy="1586782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文本框 108">
              <a:extLst>
                <a:ext uri="{FF2B5EF4-FFF2-40B4-BE49-F238E27FC236}">
                  <a16:creationId xmlns:a16="http://schemas.microsoft.com/office/drawing/2014/main" id="{F77CF859-3E81-0A5F-76AB-2E02F5876CEC}"/>
                </a:ext>
              </a:extLst>
            </p:cNvPr>
            <p:cNvSpPr txBox="1"/>
            <p:nvPr/>
          </p:nvSpPr>
          <p:spPr>
            <a:xfrm>
              <a:off x="3923928" y="5733256"/>
              <a:ext cx="14401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Two Prices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9">
                  <a:extLst>
                    <a:ext uri="{FF2B5EF4-FFF2-40B4-BE49-F238E27FC236}">
                      <a16:creationId xmlns:a16="http://schemas.microsoft.com/office/drawing/2014/main" id="{8516B9FB-91A9-5632-0B5A-81808E559309}"/>
                    </a:ext>
                  </a:extLst>
                </p:cNvPr>
                <p:cNvSpPr txBox="1"/>
                <p:nvPr/>
              </p:nvSpPr>
              <p:spPr>
                <a:xfrm>
                  <a:off x="5796136" y="5301208"/>
                  <a:ext cx="19588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B2C18BAA-CBF9-998D-4B70-EF2066CCC7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96136" y="5301208"/>
                  <a:ext cx="19588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5152" r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115">
                <a:extLst>
                  <a:ext uri="{FF2B5EF4-FFF2-40B4-BE49-F238E27FC236}">
                    <a16:creationId xmlns:a16="http://schemas.microsoft.com/office/drawing/2014/main" id="{607F1510-E353-C76F-EF61-C98BCEFC31B7}"/>
                  </a:ext>
                </a:extLst>
              </p:cNvPr>
              <p:cNvSpPr txBox="1"/>
              <p:nvPr/>
            </p:nvSpPr>
            <p:spPr>
              <a:xfrm>
                <a:off x="954106" y="3419225"/>
                <a:ext cx="214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1" name="文本框 115">
                <a:extLst>
                  <a:ext uri="{FF2B5EF4-FFF2-40B4-BE49-F238E27FC236}">
                    <a16:creationId xmlns:a16="http://schemas.microsoft.com/office/drawing/2014/main" id="{607F1510-E353-C76F-EF61-C98BCEFC3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06" y="3419225"/>
                <a:ext cx="214226" cy="276999"/>
              </a:xfrm>
              <a:prstGeom prst="rect">
                <a:avLst/>
              </a:prstGeom>
              <a:blipFill>
                <a:blip r:embed="rId8"/>
                <a:stretch>
                  <a:fillRect l="-22222" r="-16667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125">
                <a:extLst>
                  <a:ext uri="{FF2B5EF4-FFF2-40B4-BE49-F238E27FC236}">
                    <a16:creationId xmlns:a16="http://schemas.microsoft.com/office/drawing/2014/main" id="{4E1E8BD0-99E9-9B50-1034-E868F50B669C}"/>
                  </a:ext>
                </a:extLst>
              </p:cNvPr>
              <p:cNvSpPr txBox="1"/>
              <p:nvPr/>
            </p:nvSpPr>
            <p:spPr>
              <a:xfrm>
                <a:off x="2014089" y="3945061"/>
                <a:ext cx="1716175" cy="581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400">
                              <a:latin typeface="Cambria Math" panose="02040503050406030204" pitchFamily="18" charset="0"/>
                            </a:rPr>
                            <m:t>Surplu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 [</m:t>
                          </m:r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Surplus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2" name="文本框 125">
                <a:extLst>
                  <a:ext uri="{FF2B5EF4-FFF2-40B4-BE49-F238E27FC236}">
                    <a16:creationId xmlns:a16="http://schemas.microsoft.com/office/drawing/2014/main" id="{4E1E8BD0-99E9-9B50-1034-E868F50B6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089" y="3945061"/>
                <a:ext cx="1716175" cy="581954"/>
              </a:xfrm>
              <a:prstGeom prst="rect">
                <a:avLst/>
              </a:prstGeom>
              <a:blipFill>
                <a:blip r:embed="rId9"/>
                <a:stretch>
                  <a:fillRect l="-2941" t="-2128" r="-220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127">
                <a:extLst>
                  <a:ext uri="{FF2B5EF4-FFF2-40B4-BE49-F238E27FC236}">
                    <a16:creationId xmlns:a16="http://schemas.microsoft.com/office/drawing/2014/main" id="{1CBD24A9-B10E-22F4-78AA-6FAD7CE63030}"/>
                  </a:ext>
                </a:extLst>
              </p:cNvPr>
              <p:cNvSpPr txBox="1"/>
              <p:nvPr/>
            </p:nvSpPr>
            <p:spPr>
              <a:xfrm>
                <a:off x="3614012" y="4958080"/>
                <a:ext cx="1716175" cy="581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1400" smtClean="0">
                              <a:latin typeface="Cambria Math" panose="02040503050406030204" pitchFamily="18" charset="0"/>
                            </a:rPr>
                            <m:t>Surplu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 [</m:t>
                          </m:r>
                          <m:f>
                            <m:fPr>
                              <m:ctrlPr>
                                <a:rPr lang="en-US" altLang="zh-C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num>
                            <m:den>
                              <m:r>
                                <a:rPr lang="en-US" altLang="zh-CN" sz="1400" b="0" i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latin typeface="Cambria Math" panose="02040503050406030204" pitchFamily="18" charset="0"/>
                            </a:rPr>
                            <m:t>Surplus</m:t>
                          </m:r>
                        </m:den>
                      </m:f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93" name="文本框 127">
                <a:extLst>
                  <a:ext uri="{FF2B5EF4-FFF2-40B4-BE49-F238E27FC236}">
                    <a16:creationId xmlns:a16="http://schemas.microsoft.com/office/drawing/2014/main" id="{1CBD24A9-B10E-22F4-78AA-6FAD7CE63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012" y="4958080"/>
                <a:ext cx="1716175" cy="581954"/>
              </a:xfrm>
              <a:prstGeom prst="rect">
                <a:avLst/>
              </a:prstGeom>
              <a:blipFill>
                <a:blip r:embed="rId10"/>
                <a:stretch>
                  <a:fillRect l="-2941" t="-2128" r="-2206" b="-14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组合 11">
            <a:extLst>
              <a:ext uri="{FF2B5EF4-FFF2-40B4-BE49-F238E27FC236}">
                <a16:creationId xmlns:a16="http://schemas.microsoft.com/office/drawing/2014/main" id="{793CBC04-837F-747D-BCF7-EC1440C0EE37}"/>
              </a:ext>
            </a:extLst>
          </p:cNvPr>
          <p:cNvGrpSpPr/>
          <p:nvPr/>
        </p:nvGrpSpPr>
        <p:grpSpPr>
          <a:xfrm>
            <a:off x="1766612" y="4526015"/>
            <a:ext cx="1104146" cy="996683"/>
            <a:chOff x="3872338" y="4319766"/>
            <a:chExt cx="1104146" cy="996683"/>
          </a:xfrm>
        </p:grpSpPr>
        <p:sp>
          <p:nvSpPr>
            <p:cNvPr id="104" name="矩形 268">
              <a:extLst>
                <a:ext uri="{FF2B5EF4-FFF2-40B4-BE49-F238E27FC236}">
                  <a16:creationId xmlns:a16="http://schemas.microsoft.com/office/drawing/2014/main" id="{8600822C-E31B-0126-D014-56734D0422B7}"/>
                </a:ext>
              </a:extLst>
            </p:cNvPr>
            <p:cNvSpPr/>
            <p:nvPr/>
          </p:nvSpPr>
          <p:spPr>
            <a:xfrm>
              <a:off x="3872338" y="4319766"/>
              <a:ext cx="187875" cy="978107"/>
            </a:xfrm>
            <a:custGeom>
              <a:avLst/>
              <a:gdLst>
                <a:gd name="connsiteX0" fmla="*/ 0 w 288032"/>
                <a:gd name="connsiteY0" fmla="*/ 0 h 756000"/>
                <a:gd name="connsiteX1" fmla="*/ 288032 w 288032"/>
                <a:gd name="connsiteY1" fmla="*/ 0 h 756000"/>
                <a:gd name="connsiteX2" fmla="*/ 288032 w 288032"/>
                <a:gd name="connsiteY2" fmla="*/ 756000 h 756000"/>
                <a:gd name="connsiteX3" fmla="*/ 0 w 288032"/>
                <a:gd name="connsiteY3" fmla="*/ 756000 h 756000"/>
                <a:gd name="connsiteX4" fmla="*/ 0 w 288032"/>
                <a:gd name="connsiteY4" fmla="*/ 0 h 756000"/>
                <a:gd name="connsiteX0" fmla="*/ 7620 w 288032"/>
                <a:gd name="connsiteY0" fmla="*/ 0 h 1018890"/>
                <a:gd name="connsiteX1" fmla="*/ 288032 w 288032"/>
                <a:gd name="connsiteY1" fmla="*/ 262890 h 1018890"/>
                <a:gd name="connsiteX2" fmla="*/ 288032 w 288032"/>
                <a:gd name="connsiteY2" fmla="*/ 1018890 h 1018890"/>
                <a:gd name="connsiteX3" fmla="*/ 0 w 288032"/>
                <a:gd name="connsiteY3" fmla="*/ 1018890 h 1018890"/>
                <a:gd name="connsiteX4" fmla="*/ 7620 w 288032"/>
                <a:gd name="connsiteY4" fmla="*/ 0 h 1018890"/>
                <a:gd name="connsiteX0" fmla="*/ 7620 w 288032"/>
                <a:gd name="connsiteY0" fmla="*/ 0 h 1018890"/>
                <a:gd name="connsiteX1" fmla="*/ 284222 w 288032"/>
                <a:gd name="connsiteY1" fmla="*/ 251460 h 1018890"/>
                <a:gd name="connsiteX2" fmla="*/ 288032 w 288032"/>
                <a:gd name="connsiteY2" fmla="*/ 1018890 h 1018890"/>
                <a:gd name="connsiteX3" fmla="*/ 0 w 288032"/>
                <a:gd name="connsiteY3" fmla="*/ 1018890 h 1018890"/>
                <a:gd name="connsiteX4" fmla="*/ 7620 w 288032"/>
                <a:gd name="connsiteY4" fmla="*/ 0 h 1018890"/>
                <a:gd name="connsiteX0" fmla="*/ 7620 w 288032"/>
                <a:gd name="connsiteY0" fmla="*/ 0 h 1026510"/>
                <a:gd name="connsiteX1" fmla="*/ 284222 w 288032"/>
                <a:gd name="connsiteY1" fmla="*/ 259080 h 1026510"/>
                <a:gd name="connsiteX2" fmla="*/ 288032 w 288032"/>
                <a:gd name="connsiteY2" fmla="*/ 1026510 h 1026510"/>
                <a:gd name="connsiteX3" fmla="*/ 0 w 288032"/>
                <a:gd name="connsiteY3" fmla="*/ 1026510 h 1026510"/>
                <a:gd name="connsiteX4" fmla="*/ 7620 w 288032"/>
                <a:gd name="connsiteY4" fmla="*/ 0 h 1026510"/>
                <a:gd name="connsiteX0" fmla="*/ 7620 w 288032"/>
                <a:gd name="connsiteY0" fmla="*/ 0 h 1026510"/>
                <a:gd name="connsiteX1" fmla="*/ 284222 w 288032"/>
                <a:gd name="connsiteY1" fmla="*/ 259080 h 1026510"/>
                <a:gd name="connsiteX2" fmla="*/ 288032 w 288032"/>
                <a:gd name="connsiteY2" fmla="*/ 1020795 h 1026510"/>
                <a:gd name="connsiteX3" fmla="*/ 0 w 288032"/>
                <a:gd name="connsiteY3" fmla="*/ 1026510 h 1026510"/>
                <a:gd name="connsiteX4" fmla="*/ 7620 w 288032"/>
                <a:gd name="connsiteY4" fmla="*/ 0 h 1026510"/>
                <a:gd name="connsiteX0" fmla="*/ 7620 w 288032"/>
                <a:gd name="connsiteY0" fmla="*/ 0 h 1020795"/>
                <a:gd name="connsiteX1" fmla="*/ 284222 w 288032"/>
                <a:gd name="connsiteY1" fmla="*/ 259080 h 1020795"/>
                <a:gd name="connsiteX2" fmla="*/ 288032 w 288032"/>
                <a:gd name="connsiteY2" fmla="*/ 1020795 h 1020795"/>
                <a:gd name="connsiteX3" fmla="*/ 0 w 288032"/>
                <a:gd name="connsiteY3" fmla="*/ 1020795 h 1020795"/>
                <a:gd name="connsiteX4" fmla="*/ 7620 w 288032"/>
                <a:gd name="connsiteY4" fmla="*/ 0 h 1020795"/>
                <a:gd name="connsiteX0" fmla="*/ 7620 w 288032"/>
                <a:gd name="connsiteY0" fmla="*/ 0 h 1020795"/>
                <a:gd name="connsiteX1" fmla="*/ 284222 w 288032"/>
                <a:gd name="connsiteY1" fmla="*/ 259080 h 1020795"/>
                <a:gd name="connsiteX2" fmla="*/ 288032 w 288032"/>
                <a:gd name="connsiteY2" fmla="*/ 1015080 h 1020795"/>
                <a:gd name="connsiteX3" fmla="*/ 0 w 288032"/>
                <a:gd name="connsiteY3" fmla="*/ 1020795 h 1020795"/>
                <a:gd name="connsiteX4" fmla="*/ 7620 w 288032"/>
                <a:gd name="connsiteY4" fmla="*/ 0 h 1020795"/>
                <a:gd name="connsiteX0" fmla="*/ 5715 w 286127"/>
                <a:gd name="connsiteY0" fmla="*/ 0 h 1015080"/>
                <a:gd name="connsiteX1" fmla="*/ 282317 w 286127"/>
                <a:gd name="connsiteY1" fmla="*/ 259080 h 1015080"/>
                <a:gd name="connsiteX2" fmla="*/ 286127 w 286127"/>
                <a:gd name="connsiteY2" fmla="*/ 1015080 h 1015080"/>
                <a:gd name="connsiteX3" fmla="*/ 0 w 286127"/>
                <a:gd name="connsiteY3" fmla="*/ 1015080 h 1015080"/>
                <a:gd name="connsiteX4" fmla="*/ 5715 w 286127"/>
                <a:gd name="connsiteY4" fmla="*/ 0 h 1015080"/>
                <a:gd name="connsiteX0" fmla="*/ 635 w 286127"/>
                <a:gd name="connsiteY0" fmla="*/ 0 h 1002380"/>
                <a:gd name="connsiteX1" fmla="*/ 282317 w 286127"/>
                <a:gd name="connsiteY1" fmla="*/ 246380 h 1002380"/>
                <a:gd name="connsiteX2" fmla="*/ 286127 w 286127"/>
                <a:gd name="connsiteY2" fmla="*/ 1002380 h 1002380"/>
                <a:gd name="connsiteX3" fmla="*/ 0 w 286127"/>
                <a:gd name="connsiteY3" fmla="*/ 1002380 h 1002380"/>
                <a:gd name="connsiteX4" fmla="*/ 635 w 286127"/>
                <a:gd name="connsiteY4" fmla="*/ 0 h 1002380"/>
                <a:gd name="connsiteX0" fmla="*/ 635 w 287397"/>
                <a:gd name="connsiteY0" fmla="*/ 0 h 1002380"/>
                <a:gd name="connsiteX1" fmla="*/ 287397 w 287397"/>
                <a:gd name="connsiteY1" fmla="*/ 269240 h 1002380"/>
                <a:gd name="connsiteX2" fmla="*/ 286127 w 287397"/>
                <a:gd name="connsiteY2" fmla="*/ 1002380 h 1002380"/>
                <a:gd name="connsiteX3" fmla="*/ 0 w 287397"/>
                <a:gd name="connsiteY3" fmla="*/ 1002380 h 1002380"/>
                <a:gd name="connsiteX4" fmla="*/ 635 w 287397"/>
                <a:gd name="connsiteY4" fmla="*/ 0 h 1002380"/>
                <a:gd name="connsiteX0" fmla="*/ 635 w 287397"/>
                <a:gd name="connsiteY0" fmla="*/ 0 h 997300"/>
                <a:gd name="connsiteX1" fmla="*/ 287397 w 287397"/>
                <a:gd name="connsiteY1" fmla="*/ 264160 h 997300"/>
                <a:gd name="connsiteX2" fmla="*/ 286127 w 287397"/>
                <a:gd name="connsiteY2" fmla="*/ 997300 h 997300"/>
                <a:gd name="connsiteX3" fmla="*/ 0 w 287397"/>
                <a:gd name="connsiteY3" fmla="*/ 997300 h 997300"/>
                <a:gd name="connsiteX4" fmla="*/ 635 w 287397"/>
                <a:gd name="connsiteY4" fmla="*/ 0 h 997300"/>
                <a:gd name="connsiteX0" fmla="*/ 5715 w 287397"/>
                <a:gd name="connsiteY0" fmla="*/ 0 h 999840"/>
                <a:gd name="connsiteX1" fmla="*/ 287397 w 287397"/>
                <a:gd name="connsiteY1" fmla="*/ 266700 h 999840"/>
                <a:gd name="connsiteX2" fmla="*/ 286127 w 287397"/>
                <a:gd name="connsiteY2" fmla="*/ 999840 h 999840"/>
                <a:gd name="connsiteX3" fmla="*/ 0 w 287397"/>
                <a:gd name="connsiteY3" fmla="*/ 999840 h 999840"/>
                <a:gd name="connsiteX4" fmla="*/ 5715 w 287397"/>
                <a:gd name="connsiteY4" fmla="*/ 0 h 999840"/>
                <a:gd name="connsiteX0" fmla="*/ 8255 w 287397"/>
                <a:gd name="connsiteY0" fmla="*/ 0 h 994760"/>
                <a:gd name="connsiteX1" fmla="*/ 287397 w 287397"/>
                <a:gd name="connsiteY1" fmla="*/ 261620 h 994760"/>
                <a:gd name="connsiteX2" fmla="*/ 286127 w 287397"/>
                <a:gd name="connsiteY2" fmla="*/ 994760 h 994760"/>
                <a:gd name="connsiteX3" fmla="*/ 0 w 287397"/>
                <a:gd name="connsiteY3" fmla="*/ 994760 h 994760"/>
                <a:gd name="connsiteX4" fmla="*/ 8255 w 287397"/>
                <a:gd name="connsiteY4" fmla="*/ 0 h 994760"/>
                <a:gd name="connsiteX0" fmla="*/ 8255 w 287397"/>
                <a:gd name="connsiteY0" fmla="*/ 0 h 989680"/>
                <a:gd name="connsiteX1" fmla="*/ 287397 w 287397"/>
                <a:gd name="connsiteY1" fmla="*/ 256540 h 989680"/>
                <a:gd name="connsiteX2" fmla="*/ 286127 w 287397"/>
                <a:gd name="connsiteY2" fmla="*/ 989680 h 989680"/>
                <a:gd name="connsiteX3" fmla="*/ 0 w 287397"/>
                <a:gd name="connsiteY3" fmla="*/ 989680 h 989680"/>
                <a:gd name="connsiteX4" fmla="*/ 8255 w 287397"/>
                <a:gd name="connsiteY4" fmla="*/ 0 h 989680"/>
                <a:gd name="connsiteX0" fmla="*/ 8255 w 286154"/>
                <a:gd name="connsiteY0" fmla="*/ 0 h 989680"/>
                <a:gd name="connsiteX1" fmla="*/ 282317 w 286154"/>
                <a:gd name="connsiteY1" fmla="*/ 304946 h 989680"/>
                <a:gd name="connsiteX2" fmla="*/ 286127 w 286154"/>
                <a:gd name="connsiteY2" fmla="*/ 989680 h 989680"/>
                <a:gd name="connsiteX3" fmla="*/ 0 w 286154"/>
                <a:gd name="connsiteY3" fmla="*/ 989680 h 989680"/>
                <a:gd name="connsiteX4" fmla="*/ 8255 w 286154"/>
                <a:gd name="connsiteY4" fmla="*/ 0 h 989680"/>
                <a:gd name="connsiteX0" fmla="*/ 8255 w 286140"/>
                <a:gd name="connsiteY0" fmla="*/ 0 h 989680"/>
                <a:gd name="connsiteX1" fmla="*/ 277237 w 286140"/>
                <a:gd name="connsiteY1" fmla="*/ 325691 h 989680"/>
                <a:gd name="connsiteX2" fmla="*/ 286127 w 286140"/>
                <a:gd name="connsiteY2" fmla="*/ 989680 h 989680"/>
                <a:gd name="connsiteX3" fmla="*/ 0 w 286140"/>
                <a:gd name="connsiteY3" fmla="*/ 989680 h 989680"/>
                <a:gd name="connsiteX4" fmla="*/ 8255 w 286140"/>
                <a:gd name="connsiteY4" fmla="*/ 0 h 989680"/>
                <a:gd name="connsiteX0" fmla="*/ 10795 w 286140"/>
                <a:gd name="connsiteY0" fmla="*/ 0 h 1017340"/>
                <a:gd name="connsiteX1" fmla="*/ 277237 w 286140"/>
                <a:gd name="connsiteY1" fmla="*/ 353351 h 1017340"/>
                <a:gd name="connsiteX2" fmla="*/ 286127 w 286140"/>
                <a:gd name="connsiteY2" fmla="*/ 1017340 h 1017340"/>
                <a:gd name="connsiteX3" fmla="*/ 0 w 286140"/>
                <a:gd name="connsiteY3" fmla="*/ 1017340 h 1017340"/>
                <a:gd name="connsiteX4" fmla="*/ 10795 w 286140"/>
                <a:gd name="connsiteY4" fmla="*/ 0 h 1017340"/>
                <a:gd name="connsiteX0" fmla="*/ 8255 w 286140"/>
                <a:gd name="connsiteY0" fmla="*/ 0 h 1000052"/>
                <a:gd name="connsiteX1" fmla="*/ 277237 w 286140"/>
                <a:gd name="connsiteY1" fmla="*/ 336063 h 1000052"/>
                <a:gd name="connsiteX2" fmla="*/ 286127 w 286140"/>
                <a:gd name="connsiteY2" fmla="*/ 1000052 h 1000052"/>
                <a:gd name="connsiteX3" fmla="*/ 0 w 286140"/>
                <a:gd name="connsiteY3" fmla="*/ 1000052 h 1000052"/>
                <a:gd name="connsiteX4" fmla="*/ 8255 w 286140"/>
                <a:gd name="connsiteY4" fmla="*/ 0 h 1000052"/>
                <a:gd name="connsiteX0" fmla="*/ 5 w 277890"/>
                <a:gd name="connsiteY0" fmla="*/ 0 h 1015172"/>
                <a:gd name="connsiteX1" fmla="*/ 268987 w 277890"/>
                <a:gd name="connsiteY1" fmla="*/ 336063 h 1015172"/>
                <a:gd name="connsiteX2" fmla="*/ 277877 w 277890"/>
                <a:gd name="connsiteY2" fmla="*/ 1000052 h 1015172"/>
                <a:gd name="connsiteX3" fmla="*/ 9920 w 277890"/>
                <a:gd name="connsiteY3" fmla="*/ 1015172 h 1015172"/>
                <a:gd name="connsiteX4" fmla="*/ 5 w 277890"/>
                <a:gd name="connsiteY4" fmla="*/ 0 h 1015172"/>
                <a:gd name="connsiteX0" fmla="*/ 14311 w 267970"/>
                <a:gd name="connsiteY0" fmla="*/ 0 h 1005722"/>
                <a:gd name="connsiteX1" fmla="*/ 259067 w 267970"/>
                <a:gd name="connsiteY1" fmla="*/ 326613 h 1005722"/>
                <a:gd name="connsiteX2" fmla="*/ 267957 w 267970"/>
                <a:gd name="connsiteY2" fmla="*/ 990602 h 1005722"/>
                <a:gd name="connsiteX3" fmla="*/ 0 w 267970"/>
                <a:gd name="connsiteY3" fmla="*/ 1005722 h 1005722"/>
                <a:gd name="connsiteX4" fmla="*/ 14311 w 267970"/>
                <a:gd name="connsiteY4" fmla="*/ 0 h 1005722"/>
                <a:gd name="connsiteX0" fmla="*/ 14311 w 313384"/>
                <a:gd name="connsiteY0" fmla="*/ 0 h 1009502"/>
                <a:gd name="connsiteX1" fmla="*/ 259067 w 313384"/>
                <a:gd name="connsiteY1" fmla="*/ 326613 h 1009502"/>
                <a:gd name="connsiteX2" fmla="*/ 313382 w 313384"/>
                <a:gd name="connsiteY2" fmla="*/ 1009502 h 1009502"/>
                <a:gd name="connsiteX3" fmla="*/ 0 w 313384"/>
                <a:gd name="connsiteY3" fmla="*/ 1005722 h 1009502"/>
                <a:gd name="connsiteX4" fmla="*/ 14311 w 313384"/>
                <a:gd name="connsiteY4" fmla="*/ 0 h 1009502"/>
                <a:gd name="connsiteX0" fmla="*/ 6 w 299079"/>
                <a:gd name="connsiteY0" fmla="*/ 0 h 1009502"/>
                <a:gd name="connsiteX1" fmla="*/ 244762 w 299079"/>
                <a:gd name="connsiteY1" fmla="*/ 326613 h 1009502"/>
                <a:gd name="connsiteX2" fmla="*/ 299077 w 299079"/>
                <a:gd name="connsiteY2" fmla="*/ 1009502 h 1009502"/>
                <a:gd name="connsiteX3" fmla="*/ 6893 w 299079"/>
                <a:gd name="connsiteY3" fmla="*/ 1003832 h 1009502"/>
                <a:gd name="connsiteX4" fmla="*/ 6 w 299079"/>
                <a:gd name="connsiteY4" fmla="*/ 0 h 1009502"/>
                <a:gd name="connsiteX0" fmla="*/ 4 w 271826"/>
                <a:gd name="connsiteY0" fmla="*/ 0 h 1009502"/>
                <a:gd name="connsiteX1" fmla="*/ 244760 w 271826"/>
                <a:gd name="connsiteY1" fmla="*/ 326613 h 1009502"/>
                <a:gd name="connsiteX2" fmla="*/ 271821 w 271826"/>
                <a:gd name="connsiteY2" fmla="*/ 1009502 h 1009502"/>
                <a:gd name="connsiteX3" fmla="*/ 6891 w 271826"/>
                <a:gd name="connsiteY3" fmla="*/ 1003832 h 1009502"/>
                <a:gd name="connsiteX4" fmla="*/ 4 w 271826"/>
                <a:gd name="connsiteY4" fmla="*/ 0 h 1009502"/>
                <a:gd name="connsiteX0" fmla="*/ 4 w 271828"/>
                <a:gd name="connsiteY0" fmla="*/ 0 h 1009502"/>
                <a:gd name="connsiteX1" fmla="*/ 253845 w 271828"/>
                <a:gd name="connsiteY1" fmla="*/ 156515 h 1009502"/>
                <a:gd name="connsiteX2" fmla="*/ 271821 w 271828"/>
                <a:gd name="connsiteY2" fmla="*/ 1009502 h 1009502"/>
                <a:gd name="connsiteX3" fmla="*/ 6891 w 271828"/>
                <a:gd name="connsiteY3" fmla="*/ 1003832 h 1009502"/>
                <a:gd name="connsiteX4" fmla="*/ 4 w 271828"/>
                <a:gd name="connsiteY4" fmla="*/ 0 h 1009502"/>
                <a:gd name="connsiteX0" fmla="*/ 4 w 262749"/>
                <a:gd name="connsiteY0" fmla="*/ 0 h 1003832"/>
                <a:gd name="connsiteX1" fmla="*/ 253845 w 262749"/>
                <a:gd name="connsiteY1" fmla="*/ 156515 h 1003832"/>
                <a:gd name="connsiteX2" fmla="*/ 262737 w 262749"/>
                <a:gd name="connsiteY2" fmla="*/ 1001942 h 1003832"/>
                <a:gd name="connsiteX3" fmla="*/ 6891 w 262749"/>
                <a:gd name="connsiteY3" fmla="*/ 1003832 h 1003832"/>
                <a:gd name="connsiteX4" fmla="*/ 4 w 262749"/>
                <a:gd name="connsiteY4" fmla="*/ 0 h 1003832"/>
                <a:gd name="connsiteX0" fmla="*/ 8 w 259725"/>
                <a:gd name="connsiteY0" fmla="*/ 0 h 996272"/>
                <a:gd name="connsiteX1" fmla="*/ 250820 w 259725"/>
                <a:gd name="connsiteY1" fmla="*/ 148955 h 996272"/>
                <a:gd name="connsiteX2" fmla="*/ 259712 w 259725"/>
                <a:gd name="connsiteY2" fmla="*/ 994382 h 996272"/>
                <a:gd name="connsiteX3" fmla="*/ 3866 w 259725"/>
                <a:gd name="connsiteY3" fmla="*/ 996272 h 996272"/>
                <a:gd name="connsiteX4" fmla="*/ 8 w 259725"/>
                <a:gd name="connsiteY4" fmla="*/ 0 h 996272"/>
                <a:gd name="connsiteX0" fmla="*/ 2 w 268804"/>
                <a:gd name="connsiteY0" fmla="*/ 0 h 986822"/>
                <a:gd name="connsiteX1" fmla="*/ 259899 w 268804"/>
                <a:gd name="connsiteY1" fmla="*/ 139505 h 986822"/>
                <a:gd name="connsiteX2" fmla="*/ 268791 w 268804"/>
                <a:gd name="connsiteY2" fmla="*/ 984932 h 986822"/>
                <a:gd name="connsiteX3" fmla="*/ 12945 w 268804"/>
                <a:gd name="connsiteY3" fmla="*/ 986822 h 986822"/>
                <a:gd name="connsiteX4" fmla="*/ 2 w 268804"/>
                <a:gd name="connsiteY4" fmla="*/ 0 h 986822"/>
                <a:gd name="connsiteX0" fmla="*/ 2 w 268825"/>
                <a:gd name="connsiteY0" fmla="*/ 0 h 986822"/>
                <a:gd name="connsiteX1" fmla="*/ 265955 w 268825"/>
                <a:gd name="connsiteY1" fmla="*/ 143285 h 986822"/>
                <a:gd name="connsiteX2" fmla="*/ 268791 w 268825"/>
                <a:gd name="connsiteY2" fmla="*/ 984932 h 986822"/>
                <a:gd name="connsiteX3" fmla="*/ 12945 w 268825"/>
                <a:gd name="connsiteY3" fmla="*/ 986822 h 986822"/>
                <a:gd name="connsiteX4" fmla="*/ 2 w 268825"/>
                <a:gd name="connsiteY4" fmla="*/ 0 h 986822"/>
                <a:gd name="connsiteX0" fmla="*/ 5227 w 255879"/>
                <a:gd name="connsiteY0" fmla="*/ 0 h 984932"/>
                <a:gd name="connsiteX1" fmla="*/ 253010 w 255879"/>
                <a:gd name="connsiteY1" fmla="*/ 141395 h 984932"/>
                <a:gd name="connsiteX2" fmla="*/ 255846 w 255879"/>
                <a:gd name="connsiteY2" fmla="*/ 983042 h 984932"/>
                <a:gd name="connsiteX3" fmla="*/ 0 w 255879"/>
                <a:gd name="connsiteY3" fmla="*/ 984932 h 984932"/>
                <a:gd name="connsiteX4" fmla="*/ 5227 w 255879"/>
                <a:gd name="connsiteY4" fmla="*/ 0 h 984932"/>
                <a:gd name="connsiteX0" fmla="*/ 4 w 262769"/>
                <a:gd name="connsiteY0" fmla="*/ 0 h 986822"/>
                <a:gd name="connsiteX1" fmla="*/ 259900 w 262769"/>
                <a:gd name="connsiteY1" fmla="*/ 143285 h 986822"/>
                <a:gd name="connsiteX2" fmla="*/ 262736 w 262769"/>
                <a:gd name="connsiteY2" fmla="*/ 984932 h 986822"/>
                <a:gd name="connsiteX3" fmla="*/ 6890 w 262769"/>
                <a:gd name="connsiteY3" fmla="*/ 986822 h 986822"/>
                <a:gd name="connsiteX4" fmla="*/ 4 w 262769"/>
                <a:gd name="connsiteY4" fmla="*/ 0 h 986822"/>
                <a:gd name="connsiteX0" fmla="*/ 4 w 262769"/>
                <a:gd name="connsiteY0" fmla="*/ 0 h 986822"/>
                <a:gd name="connsiteX1" fmla="*/ 259900 w 262769"/>
                <a:gd name="connsiteY1" fmla="*/ 150845 h 986822"/>
                <a:gd name="connsiteX2" fmla="*/ 262736 w 262769"/>
                <a:gd name="connsiteY2" fmla="*/ 984932 h 986822"/>
                <a:gd name="connsiteX3" fmla="*/ 6890 w 262769"/>
                <a:gd name="connsiteY3" fmla="*/ 986822 h 986822"/>
                <a:gd name="connsiteX4" fmla="*/ 4 w 262769"/>
                <a:gd name="connsiteY4" fmla="*/ 0 h 986822"/>
                <a:gd name="connsiteX0" fmla="*/ 4 w 265783"/>
                <a:gd name="connsiteY0" fmla="*/ 0 h 986822"/>
                <a:gd name="connsiteX1" fmla="*/ 259900 w 265783"/>
                <a:gd name="connsiteY1" fmla="*/ 150845 h 986822"/>
                <a:gd name="connsiteX2" fmla="*/ 265764 w 265783"/>
                <a:gd name="connsiteY2" fmla="*/ 979262 h 986822"/>
                <a:gd name="connsiteX3" fmla="*/ 6890 w 265783"/>
                <a:gd name="connsiteY3" fmla="*/ 986822 h 986822"/>
                <a:gd name="connsiteX4" fmla="*/ 4 w 265783"/>
                <a:gd name="connsiteY4" fmla="*/ 0 h 986822"/>
                <a:gd name="connsiteX0" fmla="*/ 25 w 265804"/>
                <a:gd name="connsiteY0" fmla="*/ 0 h 979262"/>
                <a:gd name="connsiteX1" fmla="*/ 259921 w 265804"/>
                <a:gd name="connsiteY1" fmla="*/ 150845 h 979262"/>
                <a:gd name="connsiteX2" fmla="*/ 265785 w 265804"/>
                <a:gd name="connsiteY2" fmla="*/ 979262 h 979262"/>
                <a:gd name="connsiteX3" fmla="*/ 854 w 265804"/>
                <a:gd name="connsiteY3" fmla="*/ 979262 h 979262"/>
                <a:gd name="connsiteX4" fmla="*/ 25 w 265804"/>
                <a:gd name="connsiteY4" fmla="*/ 0 h 97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804" h="979262">
                  <a:moveTo>
                    <a:pt x="25" y="0"/>
                  </a:moveTo>
                  <a:lnTo>
                    <a:pt x="259921" y="150845"/>
                  </a:lnTo>
                  <a:cubicBezTo>
                    <a:pt x="259498" y="395225"/>
                    <a:pt x="266208" y="734882"/>
                    <a:pt x="265785" y="979262"/>
                  </a:cubicBezTo>
                  <a:lnTo>
                    <a:pt x="854" y="979262"/>
                  </a:lnTo>
                  <a:cubicBezTo>
                    <a:pt x="1066" y="645135"/>
                    <a:pt x="-187" y="334127"/>
                    <a:pt x="25" y="0"/>
                  </a:cubicBezTo>
                  <a:close/>
                </a:path>
              </a:pathLst>
            </a:custGeom>
            <a:ln>
              <a:solidFill>
                <a:srgbClr val="ED7D31"/>
              </a:solidFill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直角三角形 124">
              <a:extLst>
                <a:ext uri="{FF2B5EF4-FFF2-40B4-BE49-F238E27FC236}">
                  <a16:creationId xmlns:a16="http://schemas.microsoft.com/office/drawing/2014/main" id="{3F58903D-E54D-B222-3C98-A60F988C0983}"/>
                </a:ext>
              </a:extLst>
            </p:cNvPr>
            <p:cNvSpPr/>
            <p:nvPr/>
          </p:nvSpPr>
          <p:spPr>
            <a:xfrm>
              <a:off x="4786119" y="5147668"/>
              <a:ext cx="190365" cy="168781"/>
            </a:xfrm>
            <a:custGeom>
              <a:avLst/>
              <a:gdLst>
                <a:gd name="connsiteX0" fmla="*/ 0 w 165600"/>
                <a:gd name="connsiteY0" fmla="*/ 144016 h 144016"/>
                <a:gd name="connsiteX1" fmla="*/ 0 w 165600"/>
                <a:gd name="connsiteY1" fmla="*/ 0 h 144016"/>
                <a:gd name="connsiteX2" fmla="*/ 165600 w 165600"/>
                <a:gd name="connsiteY2" fmla="*/ 144016 h 144016"/>
                <a:gd name="connsiteX3" fmla="*/ 0 w 165600"/>
                <a:gd name="connsiteY3" fmla="*/ 144016 h 144016"/>
                <a:gd name="connsiteX0" fmla="*/ 0 w 178935"/>
                <a:gd name="connsiteY0" fmla="*/ 144016 h 157351"/>
                <a:gd name="connsiteX1" fmla="*/ 0 w 178935"/>
                <a:gd name="connsiteY1" fmla="*/ 0 h 157351"/>
                <a:gd name="connsiteX2" fmla="*/ 178935 w 178935"/>
                <a:gd name="connsiteY2" fmla="*/ 157351 h 157351"/>
                <a:gd name="connsiteX3" fmla="*/ 0 w 178935"/>
                <a:gd name="connsiteY3" fmla="*/ 144016 h 157351"/>
                <a:gd name="connsiteX0" fmla="*/ 0 w 180840"/>
                <a:gd name="connsiteY0" fmla="*/ 157351 h 157351"/>
                <a:gd name="connsiteX1" fmla="*/ 1905 w 180840"/>
                <a:gd name="connsiteY1" fmla="*/ 0 h 157351"/>
                <a:gd name="connsiteX2" fmla="*/ 180840 w 180840"/>
                <a:gd name="connsiteY2" fmla="*/ 157351 h 157351"/>
                <a:gd name="connsiteX3" fmla="*/ 0 w 180840"/>
                <a:gd name="connsiteY3" fmla="*/ 157351 h 157351"/>
                <a:gd name="connsiteX0" fmla="*/ 0 w 180840"/>
                <a:gd name="connsiteY0" fmla="*/ 168781 h 168781"/>
                <a:gd name="connsiteX1" fmla="*/ 5715 w 180840"/>
                <a:gd name="connsiteY1" fmla="*/ 0 h 168781"/>
                <a:gd name="connsiteX2" fmla="*/ 180840 w 180840"/>
                <a:gd name="connsiteY2" fmla="*/ 168781 h 168781"/>
                <a:gd name="connsiteX3" fmla="*/ 0 w 180840"/>
                <a:gd name="connsiteY3" fmla="*/ 168781 h 168781"/>
                <a:gd name="connsiteX0" fmla="*/ 0 w 188460"/>
                <a:gd name="connsiteY0" fmla="*/ 168781 h 168781"/>
                <a:gd name="connsiteX1" fmla="*/ 5715 w 188460"/>
                <a:gd name="connsiteY1" fmla="*/ 0 h 168781"/>
                <a:gd name="connsiteX2" fmla="*/ 188460 w 188460"/>
                <a:gd name="connsiteY2" fmla="*/ 166876 h 168781"/>
                <a:gd name="connsiteX3" fmla="*/ 0 w 188460"/>
                <a:gd name="connsiteY3" fmla="*/ 168781 h 168781"/>
                <a:gd name="connsiteX0" fmla="*/ 0 w 190365"/>
                <a:gd name="connsiteY0" fmla="*/ 168781 h 170686"/>
                <a:gd name="connsiteX1" fmla="*/ 5715 w 190365"/>
                <a:gd name="connsiteY1" fmla="*/ 0 h 170686"/>
                <a:gd name="connsiteX2" fmla="*/ 190365 w 190365"/>
                <a:gd name="connsiteY2" fmla="*/ 170686 h 170686"/>
                <a:gd name="connsiteX3" fmla="*/ 0 w 190365"/>
                <a:gd name="connsiteY3" fmla="*/ 168781 h 170686"/>
                <a:gd name="connsiteX0" fmla="*/ 0 w 190365"/>
                <a:gd name="connsiteY0" fmla="*/ 163066 h 164971"/>
                <a:gd name="connsiteX1" fmla="*/ 3810 w 190365"/>
                <a:gd name="connsiteY1" fmla="*/ 0 h 164971"/>
                <a:gd name="connsiteX2" fmla="*/ 190365 w 190365"/>
                <a:gd name="connsiteY2" fmla="*/ 164971 h 164971"/>
                <a:gd name="connsiteX3" fmla="*/ 0 w 190365"/>
                <a:gd name="connsiteY3" fmla="*/ 163066 h 164971"/>
                <a:gd name="connsiteX0" fmla="*/ 0 w 190365"/>
                <a:gd name="connsiteY0" fmla="*/ 166876 h 168781"/>
                <a:gd name="connsiteX1" fmla="*/ 0 w 190365"/>
                <a:gd name="connsiteY1" fmla="*/ 0 h 168781"/>
                <a:gd name="connsiteX2" fmla="*/ 190365 w 190365"/>
                <a:gd name="connsiteY2" fmla="*/ 168781 h 168781"/>
                <a:gd name="connsiteX3" fmla="*/ 0 w 190365"/>
                <a:gd name="connsiteY3" fmla="*/ 166876 h 168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365" h="168781">
                  <a:moveTo>
                    <a:pt x="0" y="166876"/>
                  </a:moveTo>
                  <a:lnTo>
                    <a:pt x="0" y="0"/>
                  </a:lnTo>
                  <a:lnTo>
                    <a:pt x="190365" y="168781"/>
                  </a:lnTo>
                  <a:lnTo>
                    <a:pt x="0" y="166876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130">
                <a:extLst>
                  <a:ext uri="{FF2B5EF4-FFF2-40B4-BE49-F238E27FC236}">
                    <a16:creationId xmlns:a16="http://schemas.microsoft.com/office/drawing/2014/main" id="{8A9FAFED-9790-F792-21F0-B5C2D0DFD777}"/>
                  </a:ext>
                </a:extLst>
              </p:cNvPr>
              <p:cNvSpPr txBox="1"/>
              <p:nvPr/>
            </p:nvSpPr>
            <p:spPr>
              <a:xfrm>
                <a:off x="3713120" y="3341288"/>
                <a:ext cx="5732305" cy="6283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𝐓𝐨𝐭𝐚𝐥</m:t>
                    </m:r>
                    <m:r>
                      <a:rPr lang="en-US" altLang="zh-CN" sz="1600" b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𝐒𝐮𝐫𝐩𝐥𝐮𝐬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b>
                      <m:sup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p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brk m:alnAt="23"/>
                              </m:r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f>
                          <m:fPr>
                            <m:ctrlPr>
                              <a:rPr lang="en-US" altLang="zh-CN" sz="1600" b="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1600" dirty="0"/>
                  <a:t> = 1/9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3" name="文本框 130">
                <a:extLst>
                  <a:ext uri="{FF2B5EF4-FFF2-40B4-BE49-F238E27FC236}">
                    <a16:creationId xmlns:a16="http://schemas.microsoft.com/office/drawing/2014/main" id="{8A9FAFED-9790-F792-21F0-B5C2D0DFD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120" y="3341288"/>
                <a:ext cx="5732305" cy="628314"/>
              </a:xfrm>
              <a:prstGeom prst="rect">
                <a:avLst/>
              </a:prstGeom>
              <a:blipFill>
                <a:blip r:embed="rId11"/>
                <a:stretch>
                  <a:fillRect t="-50000" b="-9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91">
                <a:extLst>
                  <a:ext uri="{FF2B5EF4-FFF2-40B4-BE49-F238E27FC236}">
                    <a16:creationId xmlns:a16="http://schemas.microsoft.com/office/drawing/2014/main" id="{5106944D-7AC7-0D80-128C-79E935F3C39E}"/>
                  </a:ext>
                </a:extLst>
              </p:cNvPr>
              <p:cNvSpPr txBox="1"/>
              <p:nvPr/>
            </p:nvSpPr>
            <p:spPr>
              <a:xfrm>
                <a:off x="1180185" y="5553765"/>
                <a:ext cx="8579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140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aseline="-25000"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=1/3,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4" name="文本框 91">
                <a:extLst>
                  <a:ext uri="{FF2B5EF4-FFF2-40B4-BE49-F238E27FC236}">
                    <a16:creationId xmlns:a16="http://schemas.microsoft.com/office/drawing/2014/main" id="{5106944D-7AC7-0D80-128C-79E935F3C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185" y="5553765"/>
                <a:ext cx="857992" cy="215444"/>
              </a:xfrm>
              <a:prstGeom prst="rect">
                <a:avLst/>
              </a:prstGeom>
              <a:blipFill>
                <a:blip r:embed="rId12"/>
                <a:stretch>
                  <a:fillRect l="-5882" t="-5556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92">
                <a:extLst>
                  <a:ext uri="{FF2B5EF4-FFF2-40B4-BE49-F238E27FC236}">
                    <a16:creationId xmlns:a16="http://schemas.microsoft.com/office/drawing/2014/main" id="{898749CE-884D-CDCC-1D8B-18DF81BA37C3}"/>
                  </a:ext>
                </a:extLst>
              </p:cNvPr>
              <p:cNvSpPr txBox="1"/>
              <p:nvPr/>
            </p:nvSpPr>
            <p:spPr>
              <a:xfrm>
                <a:off x="2120988" y="5553765"/>
                <a:ext cx="7666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40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sz="1400" baseline="-25000">
                        <a:latin typeface="Cambria Math" panose="02040503050406030204" pitchFamily="18" charset="0"/>
                      </a:rPr>
                      <m:t>2,2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/</m:t>
                    </m:r>
                  </m:oMath>
                </a14:m>
                <a:r>
                  <a:rPr lang="en-US" altLang="zh-CN" sz="1400" dirty="0"/>
                  <a:t>3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6" name="文本框 92">
                <a:extLst>
                  <a:ext uri="{FF2B5EF4-FFF2-40B4-BE49-F238E27FC236}">
                    <a16:creationId xmlns:a16="http://schemas.microsoft.com/office/drawing/2014/main" id="{898749CE-884D-CDCC-1D8B-18DF81BA3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988" y="5553765"/>
                <a:ext cx="766620" cy="215444"/>
              </a:xfrm>
              <a:prstGeom prst="rect">
                <a:avLst/>
              </a:prstGeom>
              <a:blipFill>
                <a:blip r:embed="rId13"/>
                <a:stretch>
                  <a:fillRect l="-9836" t="-27778" r="-1311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2">
                <a:extLst>
                  <a:ext uri="{FF2B5EF4-FFF2-40B4-BE49-F238E27FC236}">
                    <a16:creationId xmlns:a16="http://schemas.microsoft.com/office/drawing/2014/main" id="{70B80912-7B5C-C441-85B4-A9843551C091}"/>
                  </a:ext>
                </a:extLst>
              </p:cNvPr>
              <p:cNvSpPr txBox="1"/>
              <p:nvPr/>
            </p:nvSpPr>
            <p:spPr>
              <a:xfrm>
                <a:off x="590029" y="4428589"/>
                <a:ext cx="5434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1400" i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acc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="0" i="0" baseline="-25000" smtClean="0">
                          <a:latin typeface="Cambria Math" panose="02040503050406030204" pitchFamily="18" charset="0"/>
                        </a:rPr>
                        <m:t>1,2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2">
                <a:extLst>
                  <a:ext uri="{FF2B5EF4-FFF2-40B4-BE49-F238E27FC236}">
                    <a16:creationId xmlns:a16="http://schemas.microsoft.com/office/drawing/2014/main" id="{70B80912-7B5C-C441-85B4-A9843551C0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029" y="4428589"/>
                <a:ext cx="543418" cy="215444"/>
              </a:xfrm>
              <a:prstGeom prst="rect">
                <a:avLst/>
              </a:prstGeom>
              <a:blipFill>
                <a:blip r:embed="rId14"/>
                <a:stretch>
                  <a:fillRect l="-6818" r="-11364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62">
                <a:extLst>
                  <a:ext uri="{FF2B5EF4-FFF2-40B4-BE49-F238E27FC236}">
                    <a16:creationId xmlns:a16="http://schemas.microsoft.com/office/drawing/2014/main" id="{11D66625-BE7A-4B72-2BF8-57097A26C0DE}"/>
                  </a:ext>
                </a:extLst>
              </p:cNvPr>
              <p:cNvSpPr txBox="1"/>
              <p:nvPr/>
            </p:nvSpPr>
            <p:spPr>
              <a:xfrm>
                <a:off x="609907" y="4866735"/>
                <a:ext cx="54341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altLang="zh-CN" sz="1400" i="0">
                              <a:latin typeface="Cambria Math" panose="02040503050406030204" pitchFamily="18" charset="0"/>
                            </a:rPr>
                            <m:t>F</m:t>
                          </m:r>
                        </m:e>
                      </m:acc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14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altLang="zh-CN" sz="1400" b="0" i="0" baseline="-25000" smtClean="0">
                          <a:latin typeface="Cambria Math" panose="02040503050406030204" pitchFamily="18" charset="0"/>
                        </a:rPr>
                        <m:t>2,2</m:t>
                      </m:r>
                      <m:r>
                        <a:rPr lang="en-US" altLang="zh-CN" sz="1400" i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62">
                <a:extLst>
                  <a:ext uri="{FF2B5EF4-FFF2-40B4-BE49-F238E27FC236}">
                    <a16:creationId xmlns:a16="http://schemas.microsoft.com/office/drawing/2014/main" id="{11D66625-BE7A-4B72-2BF8-57097A26C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07" y="4866735"/>
                <a:ext cx="543418" cy="215444"/>
              </a:xfrm>
              <a:prstGeom prst="rect">
                <a:avLst/>
              </a:prstGeom>
              <a:blipFill>
                <a:blip r:embed="rId15"/>
                <a:stretch>
                  <a:fillRect l="-6977" r="-11628" b="-3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97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28048-7F34-CAAF-E843-E7B6AA141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2E2E-1134-555F-3E4A-46C5351C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Equitable Measures of Surplus</a:t>
            </a:r>
          </a:p>
        </p:txBody>
      </p:sp>
      <p:sp>
        <p:nvSpPr>
          <p:cNvPr id="9" name="文本框 10">
            <a:extLst>
              <a:ext uri="{FF2B5EF4-FFF2-40B4-BE49-F238E27FC236}">
                <a16:creationId xmlns:a16="http://schemas.microsoft.com/office/drawing/2014/main" id="{D35FD9AD-D91C-8120-7660-43099C58DB73}"/>
              </a:ext>
            </a:extLst>
          </p:cNvPr>
          <p:cNvSpPr txBox="1"/>
          <p:nvPr/>
        </p:nvSpPr>
        <p:spPr>
          <a:xfrm>
            <a:off x="628650" y="2454183"/>
            <a:ext cx="8034374" cy="778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45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2"/>
                </a:solidFill>
                <a:cs typeface="Times New Roman" panose="02020603050405020304" pitchFamily="18" charset="0"/>
              </a:rPr>
              <a:t>In general profit-maximizing price discrimination reduces trad. surplus </a:t>
            </a:r>
            <a:r>
              <a:rPr lang="en-US" altLang="zh-CN" baseline="30000" dirty="0">
                <a:solidFill>
                  <a:srgbClr val="C00000"/>
                </a:solidFill>
                <a:cs typeface="Times New Roman" panose="02020603050405020304" pitchFamily="18" charset="0"/>
              </a:rPr>
              <a:t>[1,2,3]</a:t>
            </a:r>
          </a:p>
          <a:p>
            <a:pPr marL="342900" indent="-342900">
              <a:spcAft>
                <a:spcPts val="600"/>
              </a:spcAft>
              <a:buBlip>
                <a:blip r:embed="rId2"/>
              </a:buBlip>
            </a:pPr>
            <a:r>
              <a:rPr lang="en-US" dirty="0">
                <a:solidFill>
                  <a:schemeClr val="tx2"/>
                </a:solidFill>
              </a:rPr>
              <a:t>Values gains made by least able and most able equally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7C287DB-A8EE-C3DC-3173-21659F2721C7}"/>
              </a:ext>
            </a:extLst>
          </p:cNvPr>
          <p:cNvSpPr txBox="1"/>
          <p:nvPr/>
        </p:nvSpPr>
        <p:spPr>
          <a:xfrm>
            <a:off x="0" y="6180189"/>
            <a:ext cx="914400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200" i="1" dirty="0">
                <a:solidFill>
                  <a:srgbClr val="8C1515"/>
                </a:solidFill>
                <a:ea typeface="Baskerville" panose="02020502070401020303" pitchFamily="18" charset="0"/>
              </a:rPr>
              <a:t>[1] Robinson, Joan. 1969. The economics of imperfect competition</a:t>
            </a:r>
          </a:p>
          <a:p>
            <a:pPr algn="r"/>
            <a:r>
              <a:rPr lang="en-US" sz="1200" i="1" dirty="0">
                <a:solidFill>
                  <a:srgbClr val="8C1515"/>
                </a:solidFill>
                <a:ea typeface="Baskerville" panose="02020502070401020303" pitchFamily="18" charset="0"/>
              </a:rPr>
              <a:t>[2] </a:t>
            </a:r>
            <a:r>
              <a:rPr lang="en-US" sz="1200" i="1" dirty="0" err="1">
                <a:solidFill>
                  <a:srgbClr val="8C1515"/>
                </a:solidFill>
                <a:ea typeface="Baskerville" panose="02020502070401020303" pitchFamily="18" charset="0"/>
              </a:rPr>
              <a:t>Yamey</a:t>
            </a:r>
            <a:r>
              <a:rPr lang="en-US" sz="1200" i="1" dirty="0">
                <a:solidFill>
                  <a:srgbClr val="8C1515"/>
                </a:solidFill>
                <a:ea typeface="Baskerville" panose="02020502070401020303" pitchFamily="18" charset="0"/>
              </a:rPr>
              <a:t>, Basil. 1974. Monopolistic price discrimination and economic welfare. The Journal of Law and Economics</a:t>
            </a:r>
          </a:p>
          <a:p>
            <a:pPr algn="r"/>
            <a:r>
              <a:rPr lang="en-US" sz="1200" i="1" dirty="0">
                <a:solidFill>
                  <a:srgbClr val="8C1515"/>
                </a:solidFill>
                <a:ea typeface="Baskerville" panose="02020502070401020303" pitchFamily="18" charset="0"/>
              </a:rPr>
              <a:t>[3] </a:t>
            </a:r>
            <a:r>
              <a:rPr lang="en-US" sz="1200" i="1" dirty="0" err="1">
                <a:solidFill>
                  <a:srgbClr val="8C1515"/>
                </a:solidFill>
                <a:ea typeface="Baskerville" panose="02020502070401020303" pitchFamily="18" charset="0"/>
              </a:rPr>
              <a:t>Schmalensee</a:t>
            </a:r>
            <a:r>
              <a:rPr lang="en-US" sz="1200" i="1" dirty="0">
                <a:solidFill>
                  <a:srgbClr val="8C1515"/>
                </a:solidFill>
                <a:ea typeface="Baskerville" panose="02020502070401020303" pitchFamily="18" charset="0"/>
              </a:rPr>
              <a:t>, Richard. 1981. Output and welfare implications of monopolistic third-degree price discrimination</a:t>
            </a:r>
          </a:p>
        </p:txBody>
      </p:sp>
      <p:sp>
        <p:nvSpPr>
          <p:cNvPr id="15" name="文本框 10">
            <a:extLst>
              <a:ext uri="{FF2B5EF4-FFF2-40B4-BE49-F238E27FC236}">
                <a16:creationId xmlns:a16="http://schemas.microsoft.com/office/drawing/2014/main" id="{B14B61D8-D85D-E0AF-457B-9296F4A90500}"/>
              </a:ext>
            </a:extLst>
          </p:cNvPr>
          <p:cNvSpPr txBox="1"/>
          <p:nvPr/>
        </p:nvSpPr>
        <p:spPr>
          <a:xfrm>
            <a:off x="628650" y="3381285"/>
            <a:ext cx="8034374" cy="40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45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2"/>
                </a:solidFill>
                <a:cs typeface="Times New Roman" panose="02020603050405020304" pitchFamily="18" charset="0"/>
              </a:rPr>
              <a:t>The</a:t>
            </a:r>
            <a:r>
              <a:rPr lang="en-US" altLang="zh-CN" dirty="0"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proportional surplus </a:t>
            </a:r>
            <a:r>
              <a:rPr lang="en-US" altLang="zh-CN" dirty="0">
                <a:solidFill>
                  <a:schemeClr val="tx2"/>
                </a:solidFill>
                <a:cs typeface="Times New Roman" panose="02020603050405020304" pitchFamily="18" charset="0"/>
              </a:rPr>
              <a:t>upweights gains made by those with least ability</a:t>
            </a:r>
            <a:endParaRPr lang="en-US" altLang="zh-CN" b="1" baseline="30000" dirty="0">
              <a:solidFill>
                <a:schemeClr val="tx2"/>
              </a:solidFill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0">
                <a:extLst>
                  <a:ext uri="{FF2B5EF4-FFF2-40B4-BE49-F238E27FC236}">
                    <a16:creationId xmlns:a16="http://schemas.microsoft.com/office/drawing/2014/main" id="{548FDFFB-E5EE-4F6A-6C9A-63376AFA91A9}"/>
                  </a:ext>
                </a:extLst>
              </p:cNvPr>
              <p:cNvSpPr txBox="1"/>
              <p:nvPr/>
            </p:nvSpPr>
            <p:spPr>
              <a:xfrm>
                <a:off x="629566" y="1507644"/>
                <a:ext cx="8033458" cy="7786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450"/>
                  </a:spcBef>
                  <a:spcAft>
                    <a:spcPts val="600"/>
                  </a:spcAft>
                </a:pPr>
                <a:r>
                  <a:rPr lang="en-US" altLang="zh-CN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The </a:t>
                </a:r>
                <a:r>
                  <a:rPr lang="en-US" altLang="zh-CN" b="1" dirty="0">
                    <a:cs typeface="Times New Roman" panose="02020603050405020304" pitchFamily="18" charset="0"/>
                  </a:rPr>
                  <a:t>traditional surplus </a:t>
                </a:r>
                <a:r>
                  <a:rPr lang="en-US" altLang="zh-CN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for each customer is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𝒗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𝒑</m:t>
                    </m:r>
                  </m:oMath>
                </a14:m>
                <a:r>
                  <a:rPr lang="en-US" altLang="zh-CN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. </a:t>
                </a:r>
              </a:p>
              <a:p>
                <a:pPr marL="342900" indent="-342900">
                  <a:spcAft>
                    <a:spcPts val="600"/>
                  </a:spcAft>
                  <a:buBlip>
                    <a:blip r:embed="rId2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For Uniform[0,1] valuations, surplus is decreased by price discrimination</a:t>
                </a:r>
              </a:p>
            </p:txBody>
          </p:sp>
        </mc:Choice>
        <mc:Fallback>
          <p:sp>
            <p:nvSpPr>
              <p:cNvPr id="16" name="文本框 10">
                <a:extLst>
                  <a:ext uri="{FF2B5EF4-FFF2-40B4-BE49-F238E27FC236}">
                    <a16:creationId xmlns:a16="http://schemas.microsoft.com/office/drawing/2014/main" id="{548FDFFB-E5EE-4F6A-6C9A-63376AFA9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66" y="1507644"/>
                <a:ext cx="8033458" cy="778675"/>
              </a:xfrm>
              <a:prstGeom prst="rect">
                <a:avLst/>
              </a:prstGeom>
              <a:blipFill>
                <a:blip r:embed="rId3"/>
                <a:stretch>
                  <a:fillRect l="-631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FC1C3D-B2BE-F3F6-97DC-2AF8AE1B7C87}"/>
                  </a:ext>
                </a:extLst>
              </p:cNvPr>
              <p:cNvSpPr txBox="1"/>
              <p:nvPr/>
            </p:nvSpPr>
            <p:spPr>
              <a:xfrm>
                <a:off x="2166443" y="3932772"/>
                <a:ext cx="4572000" cy="623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  <m:r>
                            <a:rPr lang="en-US" altLang="zh-CN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𝒑</m:t>
                          </m:r>
                        </m:num>
                        <m:den>
                          <m:r>
                            <a:rPr lang="en-US" altLang="zh-CN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𝒗</m:t>
                          </m:r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4FC1C3D-B2BE-F3F6-97DC-2AF8AE1B7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443" y="3932772"/>
                <a:ext cx="4572000" cy="623825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CA90CDE0-47C6-BCF6-E42B-496AAC1AD881}"/>
              </a:ext>
            </a:extLst>
          </p:cNvPr>
          <p:cNvSpPr txBox="1"/>
          <p:nvPr/>
        </p:nvSpPr>
        <p:spPr>
          <a:xfrm>
            <a:off x="737693" y="4856450"/>
            <a:ext cx="7429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</a:rPr>
              <a:t>Q2*: </a:t>
            </a:r>
            <a:r>
              <a:rPr lang="en-US" altLang="zh-CN" sz="1800" dirty="0">
                <a:solidFill>
                  <a:schemeClr val="tx2"/>
                </a:solidFill>
              </a:rPr>
              <a:t>Does</a:t>
            </a:r>
            <a:r>
              <a:rPr lang="en-US" altLang="zh-CN" sz="1800" b="1" dirty="0">
                <a:solidFill>
                  <a:schemeClr val="tx2"/>
                </a:solidFill>
              </a:rPr>
              <a:t> </a:t>
            </a:r>
            <a:r>
              <a:rPr lang="en-US" altLang="zh-CN" sz="1800" dirty="0">
                <a:solidFill>
                  <a:schemeClr val="tx2"/>
                </a:solidFill>
                <a:cs typeface="Times New Roman" panose="02020603050405020304" pitchFamily="18" charset="0"/>
              </a:rPr>
              <a:t>price discrimination help from the perspective of proportional surplus?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50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3D2F4-ACFF-C7DD-7077-B36C9E5CC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2454E-89FD-AF04-C6F7-4FE39812C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Personalized Pricing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2C74FA-FCDB-D052-715C-424BE3255D1F}"/>
              </a:ext>
            </a:extLst>
          </p:cNvPr>
          <p:cNvSpPr txBox="1"/>
          <p:nvPr/>
        </p:nvSpPr>
        <p:spPr>
          <a:xfrm>
            <a:off x="651510" y="1620812"/>
            <a:ext cx="786384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Personalized Pricing </a:t>
            </a:r>
            <a:r>
              <a:rPr lang="en" altLang="zh-CN" sz="2000" dirty="0">
                <a:solidFill>
                  <a:schemeClr val="tx2"/>
                </a:solidFill>
              </a:rPr>
              <a:t>is </a:t>
            </a:r>
            <a:r>
              <a:rPr lang="en-US" altLang="zh-CN" sz="2000" dirty="0">
                <a:solidFill>
                  <a:schemeClr val="tx2"/>
                </a:solidFill>
              </a:rPr>
              <a:t>when the price for a good is chosen based on consumer specific observables</a:t>
            </a:r>
            <a:r>
              <a:rPr lang="en" altLang="zh-CN" sz="2000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Third Degree Price Discrimination, Surveillance Pricing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65582D8-8471-7D91-840F-E7F9C303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  <p:sp>
        <p:nvSpPr>
          <p:cNvPr id="6" name="Round Single Corner Rectangle 5">
            <a:extLst>
              <a:ext uri="{FF2B5EF4-FFF2-40B4-BE49-F238E27FC236}">
                <a16:creationId xmlns:a16="http://schemas.microsoft.com/office/drawing/2014/main" id="{E232F4A1-AFAE-65DD-0756-6F07FADA4A2C}"/>
              </a:ext>
            </a:extLst>
          </p:cNvPr>
          <p:cNvSpPr/>
          <p:nvPr/>
        </p:nvSpPr>
        <p:spPr>
          <a:xfrm>
            <a:off x="834390" y="2891790"/>
            <a:ext cx="3200400" cy="537210"/>
          </a:xfrm>
          <a:prstGeom prst="round1Rect">
            <a:avLst/>
          </a:prstGeom>
          <a:solidFill>
            <a:srgbClr val="00B1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FE766F-32CF-90C5-B146-96C497870638}"/>
              </a:ext>
            </a:extLst>
          </p:cNvPr>
          <p:cNvSpPr txBox="1"/>
          <p:nvPr/>
        </p:nvSpPr>
        <p:spPr>
          <a:xfrm>
            <a:off x="465905" y="3570651"/>
            <a:ext cx="40030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“Increase your bottom line without changing your product line”</a:t>
            </a:r>
          </a:p>
        </p:txBody>
      </p:sp>
      <p:pic>
        <p:nvPicPr>
          <p:cNvPr id="14" name="Picture 13" descr="A green bar graph with coins and dollar signs&#10;&#10;AI-generated content may be incorrect.">
            <a:extLst>
              <a:ext uri="{FF2B5EF4-FFF2-40B4-BE49-F238E27FC236}">
                <a16:creationId xmlns:a16="http://schemas.microsoft.com/office/drawing/2014/main" id="{E3A095F0-E680-3F4C-43EB-C5A969EA8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242" y="2956089"/>
            <a:ext cx="2846288" cy="2846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F633408-5537-016B-CB7E-A8FDB543CFA1}"/>
              </a:ext>
            </a:extLst>
          </p:cNvPr>
          <p:cNvSpPr txBox="1"/>
          <p:nvPr/>
        </p:nvSpPr>
        <p:spPr>
          <a:xfrm>
            <a:off x="465905" y="42169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Discounts for </a:t>
            </a:r>
            <a:r>
              <a:rPr lang="en-US" i="1" dirty="0">
                <a:solidFill>
                  <a:schemeClr val="tx2"/>
                </a:solidFill>
              </a:rPr>
              <a:t>some</a:t>
            </a:r>
            <a:r>
              <a:rPr lang="en-US" dirty="0">
                <a:solidFill>
                  <a:schemeClr val="tx2"/>
                </a:solidFill>
              </a:rPr>
              <a:t> customers</a:t>
            </a:r>
          </a:p>
        </p:txBody>
      </p:sp>
    </p:spTree>
    <p:extLst>
      <p:ext uri="{BB962C8B-B14F-4D97-AF65-F5344CB8AC3E}">
        <p14:creationId xmlns:p14="http://schemas.microsoft.com/office/powerpoint/2010/main" val="60170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1281C-E269-70ED-0539-F4FCF87B1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B8BCF-2B4C-2598-79DE-7559D9A2A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Some Notation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0477A4-FB9A-E8B5-0CF7-BC71B46820DF}"/>
              </a:ext>
            </a:extLst>
          </p:cNvPr>
          <p:cNvSpPr txBox="1"/>
          <p:nvPr/>
        </p:nvSpPr>
        <p:spPr>
          <a:xfrm>
            <a:off x="857250" y="1519068"/>
            <a:ext cx="7429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</a:rPr>
              <a:t>Q2*: </a:t>
            </a:r>
            <a:r>
              <a:rPr lang="en-US" altLang="zh-CN" sz="1800" dirty="0">
                <a:solidFill>
                  <a:schemeClr val="tx2"/>
                </a:solidFill>
              </a:rPr>
              <a:t>Does</a:t>
            </a:r>
            <a:r>
              <a:rPr lang="en-US" altLang="zh-CN" sz="1800" b="1" dirty="0">
                <a:solidFill>
                  <a:schemeClr val="tx2"/>
                </a:solidFill>
              </a:rPr>
              <a:t> </a:t>
            </a:r>
            <a:r>
              <a:rPr lang="en-US" altLang="zh-CN" sz="1800" dirty="0">
                <a:solidFill>
                  <a:schemeClr val="tx2"/>
                </a:solidFill>
                <a:cs typeface="Times New Roman" panose="02020603050405020304" pitchFamily="18" charset="0"/>
              </a:rPr>
              <a:t>price discrimination help from the perspective of proportional surplus?</a:t>
            </a:r>
            <a:endParaRPr lang="en-US" b="1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6">
                <a:extLst>
                  <a:ext uri="{FF2B5EF4-FFF2-40B4-BE49-F238E27FC236}">
                    <a16:creationId xmlns:a16="http://schemas.microsoft.com/office/drawing/2014/main" id="{B3FDBF12-DE37-BABC-72DA-4E90A98F04AC}"/>
                  </a:ext>
                </a:extLst>
              </p:cNvPr>
              <p:cNvSpPr/>
              <p:nvPr/>
            </p:nvSpPr>
            <p:spPr>
              <a:xfrm>
                <a:off x="628649" y="2312406"/>
                <a:ext cx="8117786" cy="29942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  <a:spcBef>
                    <a:spcPts val="450"/>
                  </a:spcBef>
                  <a:spcAft>
                    <a:spcPts val="1200"/>
                  </a:spcAft>
                </a:pPr>
                <a:r>
                  <a:rPr lang="en-US" altLang="zh-CN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Valuations are drawn from a distribution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 with a density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and survival function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</m:acc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. 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 be k-level revenue maximizing prices.</a:t>
                </a:r>
              </a:p>
              <a:p>
                <a:pPr algn="just">
                  <a:lnSpc>
                    <a:spcPct val="120000"/>
                  </a:lnSpc>
                  <a:spcBef>
                    <a:spcPts val="450"/>
                  </a:spcBef>
                  <a:spcAft>
                    <a:spcPts val="1200"/>
                  </a:spcAft>
                </a:pPr>
                <a:r>
                  <a:rPr lang="en-US" altLang="zh-CN" u="sng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Revenue</a:t>
                </a:r>
                <a:r>
                  <a:rPr lang="en-US" altLang="zh-CN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̅"/>
                            <m:ctrlP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CN" b="0" i="0" smtClean="0">
                            <a:solidFill>
                              <a:schemeClr val="tx2"/>
                            </a:solidFill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+1,</m:t>
                            </m:r>
                            <m:r>
                              <a:rPr lang="en-US" altLang="zh-CN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b="0" dirty="0">
                  <a:solidFill>
                    <a:schemeClr val="tx2"/>
                  </a:solidFill>
                </a:endParaRPr>
              </a:p>
              <a:p>
                <a:pPr algn="just">
                  <a:lnSpc>
                    <a:spcPct val="120000"/>
                  </a:lnSpc>
                  <a:spcBef>
                    <a:spcPts val="450"/>
                  </a:spcBef>
                  <a:spcAft>
                    <a:spcPts val="1200"/>
                  </a:spcAft>
                </a:pPr>
                <a:r>
                  <a:rPr lang="en-US" altLang="zh-CN" u="sng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Traditional Surplus</a:t>
                </a:r>
                <a:r>
                  <a:rPr lang="en-US" altLang="zh-CN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limLoc m:val="undOvr"/>
                            <m:ctrlP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  <m:sup>
                            <m:sSubSup>
                              <m:sSubSupPr>
                                <m:ctrlP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p>
                          <m:e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e>
                            </m:d>
                            <m: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dirty="0">
                  <a:solidFill>
                    <a:schemeClr val="tx2"/>
                  </a:solidFill>
                </a:endParaRPr>
              </a:p>
              <a:p>
                <a:pPr algn="just">
                  <a:lnSpc>
                    <a:spcPct val="120000"/>
                  </a:lnSpc>
                  <a:spcBef>
                    <a:spcPts val="450"/>
                  </a:spcBef>
                  <a:spcAft>
                    <a:spcPts val="1200"/>
                  </a:spcAft>
                </a:pPr>
                <a:r>
                  <a:rPr lang="en-US" altLang="zh-CN" u="sng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Proportional Surplus</a:t>
                </a:r>
                <a:r>
                  <a:rPr lang="en-US" altLang="zh-CN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nary>
                          <m:naryPr>
                            <m:limLoc m:val="undOvr"/>
                            <m:ctrlP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Sup>
                              <m:sSubSupPr>
                                <m:ctrlP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b>
                          <m:sup>
                            <m:sSubSup>
                              <m:sSubSupPr>
                                <m:ctrlP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+1,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</m:sup>
                          <m:e>
                            <m:f>
                              <m:fPr>
                                <m:ctrlP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altLang="zh-CN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altLang="zh-CN" i="1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den>
                            </m:f>
                            <m: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𝑑𝑣</m:t>
                            </m:r>
                          </m:e>
                        </m:nary>
                      </m:e>
                    </m:nary>
                  </m:oMath>
                </a14:m>
                <a:endParaRPr lang="en-US" altLang="zh-CN" dirty="0">
                  <a:solidFill>
                    <a:schemeClr val="tx2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6">
                <a:extLst>
                  <a:ext uri="{FF2B5EF4-FFF2-40B4-BE49-F238E27FC236}">
                    <a16:creationId xmlns:a16="http://schemas.microsoft.com/office/drawing/2014/main" id="{B3FDBF12-DE37-BABC-72DA-4E90A98F04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2312406"/>
                <a:ext cx="8117786" cy="2994281"/>
              </a:xfrm>
              <a:prstGeom prst="rect">
                <a:avLst/>
              </a:prstGeom>
              <a:blipFill>
                <a:blip r:embed="rId2"/>
                <a:stretch>
                  <a:fillRect l="-625" r="-625" b="-22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41">
            <a:extLst>
              <a:ext uri="{FF2B5EF4-FFF2-40B4-BE49-F238E27FC236}">
                <a16:creationId xmlns:a16="http://schemas.microsoft.com/office/drawing/2014/main" id="{1168F3DC-4768-01F4-F72F-07C3752BC8AA}"/>
              </a:ext>
            </a:extLst>
          </p:cNvPr>
          <p:cNvGrpSpPr/>
          <p:nvPr/>
        </p:nvGrpSpPr>
        <p:grpSpPr>
          <a:xfrm>
            <a:off x="1439755" y="5611146"/>
            <a:ext cx="1620180" cy="954106"/>
            <a:chOff x="5868144" y="3140968"/>
            <a:chExt cx="1620180" cy="954106"/>
          </a:xfrm>
        </p:grpSpPr>
        <p:grpSp>
          <p:nvGrpSpPr>
            <p:cNvPr id="5" name="组合 10">
              <a:extLst>
                <a:ext uri="{FF2B5EF4-FFF2-40B4-BE49-F238E27FC236}">
                  <a16:creationId xmlns:a16="http://schemas.microsoft.com/office/drawing/2014/main" id="{B9DBBD5A-7E22-5B54-877D-8E712E0D8B41}"/>
                </a:ext>
              </a:extLst>
            </p:cNvPr>
            <p:cNvGrpSpPr/>
            <p:nvPr/>
          </p:nvGrpSpPr>
          <p:grpSpPr>
            <a:xfrm>
              <a:off x="5868144" y="3230978"/>
              <a:ext cx="1620180" cy="864096"/>
              <a:chOff x="7104112" y="1628800"/>
              <a:chExt cx="2160240" cy="1152128"/>
            </a:xfrm>
          </p:grpSpPr>
          <p:grpSp>
            <p:nvGrpSpPr>
              <p:cNvPr id="7" name="组合 12">
                <a:extLst>
                  <a:ext uri="{FF2B5EF4-FFF2-40B4-BE49-F238E27FC236}">
                    <a16:creationId xmlns:a16="http://schemas.microsoft.com/office/drawing/2014/main" id="{6AB638FB-A26F-1148-8B3B-3CBD338097E4}"/>
                  </a:ext>
                </a:extLst>
              </p:cNvPr>
              <p:cNvGrpSpPr/>
              <p:nvPr/>
            </p:nvGrpSpPr>
            <p:grpSpPr>
              <a:xfrm>
                <a:off x="7194048" y="1808820"/>
                <a:ext cx="1980369" cy="792088"/>
                <a:chOff x="7248129" y="1772816"/>
                <a:chExt cx="1980369" cy="792088"/>
              </a:xfrm>
            </p:grpSpPr>
            <p:pic>
              <p:nvPicPr>
                <p:cNvPr id="10" name="Picture 6">
                  <a:extLst>
                    <a:ext uri="{FF2B5EF4-FFF2-40B4-BE49-F238E27FC236}">
                      <a16:creationId xmlns:a16="http://schemas.microsoft.com/office/drawing/2014/main" id="{41002E49-B250-20BF-D442-9387030845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48129" y="1772816"/>
                  <a:ext cx="612218" cy="792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1" name="Picture 6">
                  <a:extLst>
                    <a:ext uri="{FF2B5EF4-FFF2-40B4-BE49-F238E27FC236}">
                      <a16:creationId xmlns:a16="http://schemas.microsoft.com/office/drawing/2014/main" id="{B4E61F45-45B7-D3FC-7D9F-12A1C92C01C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19026" y="1772816"/>
                  <a:ext cx="567679" cy="792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2" name="Picture 6">
                  <a:extLst>
                    <a:ext uri="{FF2B5EF4-FFF2-40B4-BE49-F238E27FC236}">
                      <a16:creationId xmlns:a16="http://schemas.microsoft.com/office/drawing/2014/main" id="{60CA1CFF-BD8B-1442-1E1E-FD99161C42F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145384" y="1772816"/>
                  <a:ext cx="612218" cy="792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3" name="Picture 6">
                  <a:extLst>
                    <a:ext uri="{FF2B5EF4-FFF2-40B4-BE49-F238E27FC236}">
                      <a16:creationId xmlns:a16="http://schemas.microsoft.com/office/drawing/2014/main" id="{455935D6-03CD-0711-E7C4-D83AFC96ED0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16280" y="1772816"/>
                  <a:ext cx="612218" cy="792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8" name="椭圆 13">
                <a:extLst>
                  <a:ext uri="{FF2B5EF4-FFF2-40B4-BE49-F238E27FC236}">
                    <a16:creationId xmlns:a16="http://schemas.microsoft.com/office/drawing/2014/main" id="{370F7BC3-EEB6-78C5-0D52-6151F4D08849}"/>
                  </a:ext>
                </a:extLst>
              </p:cNvPr>
              <p:cNvSpPr/>
              <p:nvPr/>
            </p:nvSpPr>
            <p:spPr>
              <a:xfrm>
                <a:off x="7104112" y="1628800"/>
                <a:ext cx="2160240" cy="115212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42">
                  <a:extLst>
                    <a:ext uri="{FF2B5EF4-FFF2-40B4-BE49-F238E27FC236}">
                      <a16:creationId xmlns:a16="http://schemas.microsoft.com/office/drawing/2014/main" id="{7BB24C3F-6D48-A4CD-95AF-96EB97E8E051}"/>
                    </a:ext>
                  </a:extLst>
                </p:cNvPr>
                <p:cNvSpPr/>
                <p:nvPr/>
              </p:nvSpPr>
              <p:spPr>
                <a:xfrm>
                  <a:off x="6876256" y="3140968"/>
                  <a:ext cx="360031" cy="15664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$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9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9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sz="11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9" name="Rectangle 42">
                  <a:extLst>
                    <a:ext uri="{FF2B5EF4-FFF2-40B4-BE49-F238E27FC236}">
                      <a16:creationId xmlns:a16="http://schemas.microsoft.com/office/drawing/2014/main" id="{6449F4E6-6160-9090-861D-A4ADEF51CC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6256" y="3140968"/>
                  <a:ext cx="360031" cy="156649"/>
                </a:xfrm>
                <a:prstGeom prst="rect">
                  <a:avLst/>
                </a:prstGeom>
                <a:blipFill>
                  <a:blip r:embed="rId6"/>
                  <a:stretch>
                    <a:fillRect l="-4918" t="-17857"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组合 42">
            <a:extLst>
              <a:ext uri="{FF2B5EF4-FFF2-40B4-BE49-F238E27FC236}">
                <a16:creationId xmlns:a16="http://schemas.microsoft.com/office/drawing/2014/main" id="{B25702C6-0760-34D2-F607-318AA3F5282A}"/>
              </a:ext>
            </a:extLst>
          </p:cNvPr>
          <p:cNvGrpSpPr/>
          <p:nvPr/>
        </p:nvGrpSpPr>
        <p:grpSpPr>
          <a:xfrm>
            <a:off x="4804764" y="5611146"/>
            <a:ext cx="2232239" cy="864096"/>
            <a:chOff x="5724128" y="4761148"/>
            <a:chExt cx="2232239" cy="864096"/>
          </a:xfrm>
        </p:grpSpPr>
        <p:grpSp>
          <p:nvGrpSpPr>
            <p:cNvPr id="19" name="组合 20">
              <a:extLst>
                <a:ext uri="{FF2B5EF4-FFF2-40B4-BE49-F238E27FC236}">
                  <a16:creationId xmlns:a16="http://schemas.microsoft.com/office/drawing/2014/main" id="{50413033-0F70-DE06-B097-C9D6A99740AB}"/>
                </a:ext>
              </a:extLst>
            </p:cNvPr>
            <p:cNvGrpSpPr/>
            <p:nvPr/>
          </p:nvGrpSpPr>
          <p:grpSpPr>
            <a:xfrm>
              <a:off x="5994158" y="4761148"/>
              <a:ext cx="1728192" cy="864096"/>
              <a:chOff x="7176120" y="4221088"/>
              <a:chExt cx="2304256" cy="1152128"/>
            </a:xfrm>
          </p:grpSpPr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494AE3E4-97A9-7C9D-C08C-3365FC38925C}"/>
                  </a:ext>
                </a:extLst>
              </p:cNvPr>
              <p:cNvSpPr/>
              <p:nvPr/>
            </p:nvSpPr>
            <p:spPr>
              <a:xfrm>
                <a:off x="7176120" y="4221088"/>
                <a:ext cx="1152128" cy="115212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D3BA5DD4-4569-4F5D-2999-E38320EA6733}"/>
                  </a:ext>
                </a:extLst>
              </p:cNvPr>
              <p:cNvSpPr/>
              <p:nvPr/>
            </p:nvSpPr>
            <p:spPr>
              <a:xfrm>
                <a:off x="8328248" y="4221088"/>
                <a:ext cx="1152128" cy="115212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5" name="组合 27">
                <a:extLst>
                  <a:ext uri="{FF2B5EF4-FFF2-40B4-BE49-F238E27FC236}">
                    <a16:creationId xmlns:a16="http://schemas.microsoft.com/office/drawing/2014/main" id="{E452B01C-D7D3-614D-3289-51DDDB9131BC}"/>
                  </a:ext>
                </a:extLst>
              </p:cNvPr>
              <p:cNvGrpSpPr/>
              <p:nvPr/>
            </p:nvGrpSpPr>
            <p:grpSpPr>
              <a:xfrm>
                <a:off x="7232896" y="4401108"/>
                <a:ext cx="1038576" cy="792088"/>
                <a:chOff x="7248128" y="4365104"/>
                <a:chExt cx="1038576" cy="792088"/>
              </a:xfrm>
            </p:grpSpPr>
            <p:pic>
              <p:nvPicPr>
                <p:cNvPr id="29" name="Picture 6">
                  <a:extLst>
                    <a:ext uri="{FF2B5EF4-FFF2-40B4-BE49-F238E27FC236}">
                      <a16:creationId xmlns:a16="http://schemas.microsoft.com/office/drawing/2014/main" id="{5A79DBAB-F080-25AE-A6E2-F307D38081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48128" y="4365104"/>
                  <a:ext cx="612218" cy="792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" name="Picture 6">
                  <a:extLst>
                    <a:ext uri="{FF2B5EF4-FFF2-40B4-BE49-F238E27FC236}">
                      <a16:creationId xmlns:a16="http://schemas.microsoft.com/office/drawing/2014/main" id="{2F9F562A-6464-3A6F-D574-8474727326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19025" y="4365104"/>
                  <a:ext cx="567679" cy="792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6" name="组合 28">
                <a:extLst>
                  <a:ext uri="{FF2B5EF4-FFF2-40B4-BE49-F238E27FC236}">
                    <a16:creationId xmlns:a16="http://schemas.microsoft.com/office/drawing/2014/main" id="{C806AE56-1414-0D5D-27E9-0E1D5DA082A4}"/>
                  </a:ext>
                </a:extLst>
              </p:cNvPr>
              <p:cNvGrpSpPr/>
              <p:nvPr/>
            </p:nvGrpSpPr>
            <p:grpSpPr>
              <a:xfrm>
                <a:off x="8385024" y="4401108"/>
                <a:ext cx="1038576" cy="792088"/>
                <a:chOff x="8361407" y="4365104"/>
                <a:chExt cx="1038576" cy="792088"/>
              </a:xfrm>
            </p:grpSpPr>
            <p:pic>
              <p:nvPicPr>
                <p:cNvPr id="27" name="Picture 6">
                  <a:extLst>
                    <a:ext uri="{FF2B5EF4-FFF2-40B4-BE49-F238E27FC236}">
                      <a16:creationId xmlns:a16="http://schemas.microsoft.com/office/drawing/2014/main" id="{CEAC4802-1C72-D0E9-03BE-A77A2484279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361407" y="4365104"/>
                  <a:ext cx="612218" cy="792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Picture 6">
                  <a:extLst>
                    <a:ext uri="{FF2B5EF4-FFF2-40B4-BE49-F238E27FC236}">
                      <a16:creationId xmlns:a16="http://schemas.microsoft.com/office/drawing/2014/main" id="{04B687BD-0B8B-3586-462B-8109DFC7FF1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32304" y="4365104"/>
                  <a:ext cx="567679" cy="79208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42">
                  <a:extLst>
                    <a:ext uri="{FF2B5EF4-FFF2-40B4-BE49-F238E27FC236}">
                      <a16:creationId xmlns:a16="http://schemas.microsoft.com/office/drawing/2014/main" id="{53C9FFF5-9570-2601-1FCB-BB08E1345386}"/>
                    </a:ext>
                  </a:extLst>
                </p:cNvPr>
                <p:cNvSpPr/>
                <p:nvPr/>
              </p:nvSpPr>
              <p:spPr>
                <a:xfrm>
                  <a:off x="5724128" y="4869160"/>
                  <a:ext cx="360031" cy="15664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$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9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9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sz="11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0" name="Rectangle 42">
                  <a:extLst>
                    <a:ext uri="{FF2B5EF4-FFF2-40B4-BE49-F238E27FC236}">
                      <a16:creationId xmlns:a16="http://schemas.microsoft.com/office/drawing/2014/main" id="{24A7D956-DADC-877F-35BE-23C755CDA7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4128" y="4869160"/>
                  <a:ext cx="360031" cy="156649"/>
                </a:xfrm>
                <a:prstGeom prst="rect">
                  <a:avLst/>
                </a:prstGeom>
                <a:blipFill>
                  <a:blip r:embed="rId7"/>
                  <a:stretch>
                    <a:fillRect l="-4918" t="-18519"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42">
                  <a:extLst>
                    <a:ext uri="{FF2B5EF4-FFF2-40B4-BE49-F238E27FC236}">
                      <a16:creationId xmlns:a16="http://schemas.microsoft.com/office/drawing/2014/main" id="{369BAFB8-9DE3-B19E-E85B-0E4E16BA535C}"/>
                    </a:ext>
                  </a:extLst>
                </p:cNvPr>
                <p:cNvSpPr/>
                <p:nvPr/>
              </p:nvSpPr>
              <p:spPr>
                <a:xfrm>
                  <a:off x="7596336" y="4869160"/>
                  <a:ext cx="360031" cy="156649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rIns="36000" rtlCol="0" anchor="ctr"/>
                <a:lstStyle/>
                <a:p>
                  <a:pPr algn="ctr"/>
                  <a:r>
                    <a:rPr lang="en-US" sz="900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$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9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9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9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a14:m>
                  <a:r>
                    <a:rPr lang="en-US" sz="900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en-US" sz="110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1" name="Rectangle 42">
                  <a:extLst>
                    <a:ext uri="{FF2B5EF4-FFF2-40B4-BE49-F238E27FC236}">
                      <a16:creationId xmlns:a16="http://schemas.microsoft.com/office/drawing/2014/main" id="{ED9E6095-E89A-D875-8976-64B1A27C66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6336" y="4869160"/>
                  <a:ext cx="360031" cy="156649"/>
                </a:xfrm>
                <a:prstGeom prst="rect">
                  <a:avLst/>
                </a:prstGeom>
                <a:blipFill>
                  <a:blip r:embed="rId8"/>
                  <a:stretch>
                    <a:fillRect l="-4918" t="-18519" b="-3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9158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EF81B-72D1-129B-1A32-AF5DDC909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2413DA-5503-CEB4-80B6-02A7BE707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Proof of Concept: Linear Demand</a:t>
            </a:r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76513092-AD68-EB28-8E88-64DA2A209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498A94-AD21-F6E7-A5FD-40599DCC4952}"/>
              </a:ext>
            </a:extLst>
          </p:cNvPr>
          <p:cNvSpPr txBox="1"/>
          <p:nvPr/>
        </p:nvSpPr>
        <p:spPr>
          <a:xfrm>
            <a:off x="628650" y="1581360"/>
            <a:ext cx="8497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/>
              <a:t>Example: </a:t>
            </a:r>
            <a:r>
              <a:rPr lang="en-US" dirty="0">
                <a:solidFill>
                  <a:schemeClr val="tx2"/>
                </a:solidFill>
              </a:rPr>
              <a:t>Uniform[0,1] valuations, revenue maximizing prices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198">
                <a:extLst>
                  <a:ext uri="{FF2B5EF4-FFF2-40B4-BE49-F238E27FC236}">
                    <a16:creationId xmlns:a16="http://schemas.microsoft.com/office/drawing/2014/main" id="{D8A3998C-8B41-2BD2-A0BC-97F6841A4134}"/>
                  </a:ext>
                </a:extLst>
              </p:cNvPr>
              <p:cNvSpPr txBox="1"/>
              <p:nvPr/>
            </p:nvSpPr>
            <p:spPr>
              <a:xfrm>
                <a:off x="2382540" y="5814400"/>
                <a:ext cx="4752528" cy="404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Proportional Surplus: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0.15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altLang="zh-CN" sz="20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0.17</m:t>
                    </m:r>
                  </m:oMath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文本框 198">
                <a:extLst>
                  <a:ext uri="{FF2B5EF4-FFF2-40B4-BE49-F238E27FC236}">
                    <a16:creationId xmlns:a16="http://schemas.microsoft.com/office/drawing/2014/main" id="{D8A3998C-8B41-2BD2-A0BC-97F6841A41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540" y="5814400"/>
                <a:ext cx="4752528" cy="404406"/>
              </a:xfrm>
              <a:prstGeom prst="rect">
                <a:avLst/>
              </a:prstGeom>
              <a:blipFill>
                <a:blip r:embed="rId3"/>
                <a:stretch>
                  <a:fillRect l="-1333" t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197">
            <a:extLst>
              <a:ext uri="{FF2B5EF4-FFF2-40B4-BE49-F238E27FC236}">
                <a16:creationId xmlns:a16="http://schemas.microsoft.com/office/drawing/2014/main" id="{5864DDA4-06BC-4B06-49AC-3BF6BED680F1}"/>
              </a:ext>
            </a:extLst>
          </p:cNvPr>
          <p:cNvGrpSpPr>
            <a:grpSpLocks noChangeAspect="1"/>
          </p:cNvGrpSpPr>
          <p:nvPr/>
        </p:nvGrpSpPr>
        <p:grpSpPr>
          <a:xfrm>
            <a:off x="4860032" y="2132856"/>
            <a:ext cx="3224582" cy="2664296"/>
            <a:chOff x="838200" y="560930"/>
            <a:chExt cx="2479311" cy="2048519"/>
          </a:xfrm>
        </p:grpSpPr>
        <p:grpSp>
          <p:nvGrpSpPr>
            <p:cNvPr id="10" name="组合 199">
              <a:extLst>
                <a:ext uri="{FF2B5EF4-FFF2-40B4-BE49-F238E27FC236}">
                  <a16:creationId xmlns:a16="http://schemas.microsoft.com/office/drawing/2014/main" id="{F229DB73-B7D7-B4DD-BAAE-89CE5A07FDF7}"/>
                </a:ext>
              </a:extLst>
            </p:cNvPr>
            <p:cNvGrpSpPr/>
            <p:nvPr/>
          </p:nvGrpSpPr>
          <p:grpSpPr>
            <a:xfrm>
              <a:off x="1292400" y="1403998"/>
              <a:ext cx="489600" cy="484260"/>
              <a:chOff x="223240" y="2288576"/>
              <a:chExt cx="728961" cy="729379"/>
            </a:xfrm>
            <a:noFill/>
          </p:grpSpPr>
          <p:grpSp>
            <p:nvGrpSpPr>
              <p:cNvPr id="152" name="组合 245">
                <a:extLst>
                  <a:ext uri="{FF2B5EF4-FFF2-40B4-BE49-F238E27FC236}">
                    <a16:creationId xmlns:a16="http://schemas.microsoft.com/office/drawing/2014/main" id="{7690BEAE-957A-DFC1-98C0-0DF76A0CD2F8}"/>
                  </a:ext>
                </a:extLst>
              </p:cNvPr>
              <p:cNvGrpSpPr/>
              <p:nvPr/>
            </p:nvGrpSpPr>
            <p:grpSpPr>
              <a:xfrm>
                <a:off x="228600" y="2289175"/>
                <a:ext cx="723601" cy="720300"/>
                <a:chOff x="1295399" y="1641175"/>
                <a:chExt cx="723601" cy="720300"/>
              </a:xfrm>
              <a:grpFill/>
            </p:grpSpPr>
            <p:sp>
              <p:nvSpPr>
                <p:cNvPr id="161" name="矩形 254">
                  <a:extLst>
                    <a:ext uri="{FF2B5EF4-FFF2-40B4-BE49-F238E27FC236}">
                      <a16:creationId xmlns:a16="http://schemas.microsoft.com/office/drawing/2014/main" id="{C4FF8F20-BF0A-A9B2-8CFA-D6866F855774}"/>
                    </a:ext>
                  </a:extLst>
                </p:cNvPr>
                <p:cNvSpPr/>
                <p:nvPr/>
              </p:nvSpPr>
              <p:spPr>
                <a:xfrm>
                  <a:off x="1295399" y="1641475"/>
                  <a:ext cx="720000" cy="720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62" name="直接连接符 255">
                  <a:extLst>
                    <a:ext uri="{FF2B5EF4-FFF2-40B4-BE49-F238E27FC236}">
                      <a16:creationId xmlns:a16="http://schemas.microsoft.com/office/drawing/2014/main" id="{6AB50B3A-E83D-A59F-AE7A-C772EA86E5EA}"/>
                    </a:ext>
                  </a:extLst>
                </p:cNvPr>
                <p:cNvCxnSpPr/>
                <p:nvPr/>
              </p:nvCxnSpPr>
              <p:spPr>
                <a:xfrm>
                  <a:off x="1295399" y="1641175"/>
                  <a:ext cx="723601" cy="0"/>
                </a:xfrm>
                <a:prstGeom prst="line">
                  <a:avLst/>
                </a:prstGeom>
                <a:grpFill/>
                <a:ln w="12700">
                  <a:noFill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接连接符 256">
                  <a:extLst>
                    <a:ext uri="{FF2B5EF4-FFF2-40B4-BE49-F238E27FC236}">
                      <a16:creationId xmlns:a16="http://schemas.microsoft.com/office/drawing/2014/main" id="{4FEA1E45-9C55-F76B-D391-7C92EF2B6D5D}"/>
                    </a:ext>
                  </a:extLst>
                </p:cNvPr>
                <p:cNvCxnSpPr/>
                <p:nvPr/>
              </p:nvCxnSpPr>
              <p:spPr>
                <a:xfrm>
                  <a:off x="2015399" y="1641175"/>
                  <a:ext cx="0" cy="720300"/>
                </a:xfrm>
                <a:prstGeom prst="line">
                  <a:avLst/>
                </a:prstGeom>
                <a:grpFill/>
                <a:ln w="12700">
                  <a:noFill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3" name="直接连接符 246">
                <a:extLst>
                  <a:ext uri="{FF2B5EF4-FFF2-40B4-BE49-F238E27FC236}">
                    <a16:creationId xmlns:a16="http://schemas.microsoft.com/office/drawing/2014/main" id="{074F9B4D-35AF-9F59-232E-94A657E2573D}"/>
                  </a:ext>
                </a:extLst>
              </p:cNvPr>
              <p:cNvCxnSpPr/>
              <p:nvPr/>
            </p:nvCxnSpPr>
            <p:spPr>
              <a:xfrm flipH="1">
                <a:off x="228601" y="2288576"/>
                <a:ext cx="152400" cy="115199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247">
                <a:extLst>
                  <a:ext uri="{FF2B5EF4-FFF2-40B4-BE49-F238E27FC236}">
                    <a16:creationId xmlns:a16="http://schemas.microsoft.com/office/drawing/2014/main" id="{47C152BF-374F-816D-15AE-6818E43097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027" y="2289944"/>
                <a:ext cx="291856" cy="239897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248">
                <a:extLst>
                  <a:ext uri="{FF2B5EF4-FFF2-40B4-BE49-F238E27FC236}">
                    <a16:creationId xmlns:a16="http://schemas.microsoft.com/office/drawing/2014/main" id="{483D6A3B-BBF8-7380-9980-38EC5FF86F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1503" y="2289825"/>
                <a:ext cx="476757" cy="383823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249">
                <a:extLst>
                  <a:ext uri="{FF2B5EF4-FFF2-40B4-BE49-F238E27FC236}">
                    <a16:creationId xmlns:a16="http://schemas.microsoft.com/office/drawing/2014/main" id="{DD5CA92C-B763-8347-5925-2F7133DF3A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1388" y="2293977"/>
                <a:ext cx="641503" cy="526631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250">
                <a:extLst>
                  <a:ext uri="{FF2B5EF4-FFF2-40B4-BE49-F238E27FC236}">
                    <a16:creationId xmlns:a16="http://schemas.microsoft.com/office/drawing/2014/main" id="{0AAAECDF-0CCD-2F66-3EFF-722F7D5469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3240" y="2371155"/>
                <a:ext cx="719999" cy="594001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251">
                <a:extLst>
                  <a:ext uri="{FF2B5EF4-FFF2-40B4-BE49-F238E27FC236}">
                    <a16:creationId xmlns:a16="http://schemas.microsoft.com/office/drawing/2014/main" id="{A643579E-A746-B3FF-F338-3DAC890E12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123" y="2533574"/>
                <a:ext cx="584884" cy="475285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252">
                <a:extLst>
                  <a:ext uri="{FF2B5EF4-FFF2-40B4-BE49-F238E27FC236}">
                    <a16:creationId xmlns:a16="http://schemas.microsoft.com/office/drawing/2014/main" id="{C3631852-5E10-1D61-FF11-F18C1BC044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8760" y="2670175"/>
                <a:ext cx="415200" cy="346199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253">
                <a:extLst>
                  <a:ext uri="{FF2B5EF4-FFF2-40B4-BE49-F238E27FC236}">
                    <a16:creationId xmlns:a16="http://schemas.microsoft.com/office/drawing/2014/main" id="{C1B4E9C1-3719-5663-0A74-F222A9EB1CD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5800" y="2819955"/>
                <a:ext cx="251999" cy="198000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" name="直角三角形 200">
              <a:extLst>
                <a:ext uri="{FF2B5EF4-FFF2-40B4-BE49-F238E27FC236}">
                  <a16:creationId xmlns:a16="http://schemas.microsoft.com/office/drawing/2014/main" id="{C8D8455D-D504-B20D-4B84-9C0921BA4812}"/>
                </a:ext>
              </a:extLst>
            </p:cNvPr>
            <p:cNvSpPr/>
            <p:nvPr/>
          </p:nvSpPr>
          <p:spPr>
            <a:xfrm>
              <a:off x="2260871" y="1884153"/>
              <a:ext cx="478800" cy="478800"/>
            </a:xfrm>
            <a:prstGeom prst="rtTriangle">
              <a:avLst/>
            </a:pr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组合 201">
              <a:extLst>
                <a:ext uri="{FF2B5EF4-FFF2-40B4-BE49-F238E27FC236}">
                  <a16:creationId xmlns:a16="http://schemas.microsoft.com/office/drawing/2014/main" id="{C5CA2AA0-9DE8-D6B3-7603-51EB41459506}"/>
                </a:ext>
              </a:extLst>
            </p:cNvPr>
            <p:cNvGrpSpPr/>
            <p:nvPr/>
          </p:nvGrpSpPr>
          <p:grpSpPr>
            <a:xfrm>
              <a:off x="1295399" y="1401775"/>
              <a:ext cx="478800" cy="489600"/>
              <a:chOff x="1295399" y="1641175"/>
              <a:chExt cx="723601" cy="720300"/>
            </a:xfrm>
            <a:noFill/>
          </p:grpSpPr>
          <p:sp>
            <p:nvSpPr>
              <p:cNvPr id="149" name="矩形 242">
                <a:extLst>
                  <a:ext uri="{FF2B5EF4-FFF2-40B4-BE49-F238E27FC236}">
                    <a16:creationId xmlns:a16="http://schemas.microsoft.com/office/drawing/2014/main" id="{1544D9E7-A7A6-4876-66DE-66222B58A818}"/>
                  </a:ext>
                </a:extLst>
              </p:cNvPr>
              <p:cNvSpPr/>
              <p:nvPr/>
            </p:nvSpPr>
            <p:spPr>
              <a:xfrm>
                <a:off x="1295399" y="1641475"/>
                <a:ext cx="72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直接连接符 243">
                <a:extLst>
                  <a:ext uri="{FF2B5EF4-FFF2-40B4-BE49-F238E27FC236}">
                    <a16:creationId xmlns:a16="http://schemas.microsoft.com/office/drawing/2014/main" id="{9A37A0C4-DF60-6E27-ADB4-76FB20FE4C54}"/>
                  </a:ext>
                </a:extLst>
              </p:cNvPr>
              <p:cNvCxnSpPr/>
              <p:nvPr/>
            </p:nvCxnSpPr>
            <p:spPr>
              <a:xfrm>
                <a:off x="1295399" y="1641175"/>
                <a:ext cx="723601" cy="0"/>
              </a:xfrm>
              <a:prstGeom prst="line">
                <a:avLst/>
              </a:prstGeom>
              <a:grpFill/>
              <a:ln w="9525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244">
                <a:extLst>
                  <a:ext uri="{FF2B5EF4-FFF2-40B4-BE49-F238E27FC236}">
                    <a16:creationId xmlns:a16="http://schemas.microsoft.com/office/drawing/2014/main" id="{BA53C797-503D-6236-E927-1625977D95C0}"/>
                  </a:ext>
                </a:extLst>
              </p:cNvPr>
              <p:cNvCxnSpPr/>
              <p:nvPr/>
            </p:nvCxnSpPr>
            <p:spPr>
              <a:xfrm>
                <a:off x="2015399" y="1641175"/>
                <a:ext cx="0" cy="720300"/>
              </a:xfrm>
              <a:prstGeom prst="line">
                <a:avLst/>
              </a:prstGeom>
              <a:grpFill/>
              <a:ln w="9525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组合 202">
              <a:extLst>
                <a:ext uri="{FF2B5EF4-FFF2-40B4-BE49-F238E27FC236}">
                  <a16:creationId xmlns:a16="http://schemas.microsoft.com/office/drawing/2014/main" id="{E615693B-AC55-80C8-4978-A4548588CCA6}"/>
                </a:ext>
              </a:extLst>
            </p:cNvPr>
            <p:cNvGrpSpPr/>
            <p:nvPr/>
          </p:nvGrpSpPr>
          <p:grpSpPr>
            <a:xfrm rot="5400000" flipH="1">
              <a:off x="1541273" y="1640574"/>
              <a:ext cx="478800" cy="961200"/>
              <a:chOff x="1295399" y="1641175"/>
              <a:chExt cx="723601" cy="720300"/>
            </a:xfrm>
            <a:noFill/>
          </p:grpSpPr>
          <p:sp>
            <p:nvSpPr>
              <p:cNvPr id="146" name="矩形 239">
                <a:extLst>
                  <a:ext uri="{FF2B5EF4-FFF2-40B4-BE49-F238E27FC236}">
                    <a16:creationId xmlns:a16="http://schemas.microsoft.com/office/drawing/2014/main" id="{5AB008F3-9C1A-4E5A-F148-042C63DC0DF1}"/>
                  </a:ext>
                </a:extLst>
              </p:cNvPr>
              <p:cNvSpPr/>
              <p:nvPr/>
            </p:nvSpPr>
            <p:spPr>
              <a:xfrm>
                <a:off x="1295399" y="1641475"/>
                <a:ext cx="72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7" name="直接连接符 240">
                <a:extLst>
                  <a:ext uri="{FF2B5EF4-FFF2-40B4-BE49-F238E27FC236}">
                    <a16:creationId xmlns:a16="http://schemas.microsoft.com/office/drawing/2014/main" id="{3286C126-885B-E2B7-CA7F-D4CEE8E4A6A3}"/>
                  </a:ext>
                </a:extLst>
              </p:cNvPr>
              <p:cNvCxnSpPr/>
              <p:nvPr/>
            </p:nvCxnSpPr>
            <p:spPr>
              <a:xfrm>
                <a:off x="1295399" y="1641175"/>
                <a:ext cx="723601" cy="0"/>
              </a:xfrm>
              <a:prstGeom prst="line">
                <a:avLst/>
              </a:prstGeom>
              <a:grpFill/>
              <a:ln w="9525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241">
                <a:extLst>
                  <a:ext uri="{FF2B5EF4-FFF2-40B4-BE49-F238E27FC236}">
                    <a16:creationId xmlns:a16="http://schemas.microsoft.com/office/drawing/2014/main" id="{BC3E869C-CD25-7C55-7669-961C4E7B9E18}"/>
                  </a:ext>
                </a:extLst>
              </p:cNvPr>
              <p:cNvCxnSpPr/>
              <p:nvPr/>
            </p:nvCxnSpPr>
            <p:spPr>
              <a:xfrm>
                <a:off x="2015399" y="1641175"/>
                <a:ext cx="0" cy="720300"/>
              </a:xfrm>
              <a:prstGeom prst="line">
                <a:avLst/>
              </a:prstGeom>
              <a:grpFill/>
              <a:ln w="9525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直角三角形 203">
              <a:extLst>
                <a:ext uri="{FF2B5EF4-FFF2-40B4-BE49-F238E27FC236}">
                  <a16:creationId xmlns:a16="http://schemas.microsoft.com/office/drawing/2014/main" id="{D8F2C82B-ED18-53A6-218C-49AA05155764}"/>
                </a:ext>
              </a:extLst>
            </p:cNvPr>
            <p:cNvSpPr/>
            <p:nvPr/>
          </p:nvSpPr>
          <p:spPr>
            <a:xfrm>
              <a:off x="1301871" y="922245"/>
              <a:ext cx="478800" cy="4788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接箭头连接符 204">
              <a:extLst>
                <a:ext uri="{FF2B5EF4-FFF2-40B4-BE49-F238E27FC236}">
                  <a16:creationId xmlns:a16="http://schemas.microsoft.com/office/drawing/2014/main" id="{032F52ED-D3B5-34A9-C845-25E3FECAB0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400" y="565375"/>
              <a:ext cx="0" cy="180000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205">
              <a:extLst>
                <a:ext uri="{FF2B5EF4-FFF2-40B4-BE49-F238E27FC236}">
                  <a16:creationId xmlns:a16="http://schemas.microsoft.com/office/drawing/2014/main" id="{661B8460-8A3C-77F8-CE32-4C85EA403E37}"/>
                </a:ext>
              </a:extLst>
            </p:cNvPr>
            <p:cNvCxnSpPr>
              <a:cxnSpLocks/>
            </p:cNvCxnSpPr>
            <p:nvPr/>
          </p:nvCxnSpPr>
          <p:spPr>
            <a:xfrm>
              <a:off x="1295400" y="2365375"/>
              <a:ext cx="1981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206">
              <a:extLst>
                <a:ext uri="{FF2B5EF4-FFF2-40B4-BE49-F238E27FC236}">
                  <a16:creationId xmlns:a16="http://schemas.microsoft.com/office/drawing/2014/main" id="{EE01EABA-5B6A-E4F8-82B9-37430FF777F8}"/>
                </a:ext>
              </a:extLst>
            </p:cNvPr>
            <p:cNvCxnSpPr>
              <a:cxnSpLocks/>
            </p:cNvCxnSpPr>
            <p:nvPr/>
          </p:nvCxnSpPr>
          <p:spPr>
            <a:xfrm>
              <a:off x="1295400" y="917575"/>
              <a:ext cx="1447200" cy="14472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207">
                  <a:extLst>
                    <a:ext uri="{FF2B5EF4-FFF2-40B4-BE49-F238E27FC236}">
                      <a16:creationId xmlns:a16="http://schemas.microsoft.com/office/drawing/2014/main" id="{E63B50FC-ED3B-20D8-8DAD-7084C91FF6AF}"/>
                    </a:ext>
                  </a:extLst>
                </p:cNvPr>
                <p:cNvSpPr txBox="1"/>
                <p:nvPr/>
              </p:nvSpPr>
              <p:spPr>
                <a:xfrm>
                  <a:off x="838200" y="1298575"/>
                  <a:ext cx="455340" cy="1785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5E26C50D-867E-B5DC-8235-4B34B09C66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1298575"/>
                  <a:ext cx="455340" cy="178567"/>
                </a:xfrm>
                <a:prstGeom prst="rect">
                  <a:avLst/>
                </a:prstGeom>
                <a:blipFill>
                  <a:blip r:embed="rId16"/>
                  <a:stretch>
                    <a:fillRect l="-5155" r="-10309" b="-263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208">
                  <a:extLst>
                    <a:ext uri="{FF2B5EF4-FFF2-40B4-BE49-F238E27FC236}">
                      <a16:creationId xmlns:a16="http://schemas.microsoft.com/office/drawing/2014/main" id="{25AFF213-6B4E-8BCF-5FB7-6B23B1CB0306}"/>
                    </a:ext>
                  </a:extLst>
                </p:cNvPr>
                <p:cNvSpPr txBox="1"/>
                <p:nvPr/>
              </p:nvSpPr>
              <p:spPr>
                <a:xfrm>
                  <a:off x="914400" y="560930"/>
                  <a:ext cx="320010" cy="1656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BA25AE49-FA28-7B90-A2BB-EF018A2176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400" y="560930"/>
                  <a:ext cx="320010" cy="165650"/>
                </a:xfrm>
                <a:prstGeom prst="rect">
                  <a:avLst/>
                </a:prstGeom>
                <a:blipFill>
                  <a:blip r:embed="rId4"/>
                  <a:stretch>
                    <a:fillRect l="-8824" r="-13235" b="-3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09">
                  <a:extLst>
                    <a:ext uri="{FF2B5EF4-FFF2-40B4-BE49-F238E27FC236}">
                      <a16:creationId xmlns:a16="http://schemas.microsoft.com/office/drawing/2014/main" id="{0DA6EBAA-59E9-720C-8870-B876F3548E5D}"/>
                    </a:ext>
                  </a:extLst>
                </p:cNvPr>
                <p:cNvSpPr txBox="1"/>
                <p:nvPr/>
              </p:nvSpPr>
              <p:spPr>
                <a:xfrm>
                  <a:off x="1008836" y="2332365"/>
                  <a:ext cx="228601" cy="2366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0" name="文本框 149">
                  <a:extLst>
                    <a:ext uri="{FF2B5EF4-FFF2-40B4-BE49-F238E27FC236}">
                      <a16:creationId xmlns:a16="http://schemas.microsoft.com/office/drawing/2014/main" id="{646691F6-3D5C-51F9-0D95-5CE58A0ACA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836" y="2332365"/>
                  <a:ext cx="228601" cy="23664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10">
                  <a:extLst>
                    <a:ext uri="{FF2B5EF4-FFF2-40B4-BE49-F238E27FC236}">
                      <a16:creationId xmlns:a16="http://schemas.microsoft.com/office/drawing/2014/main" id="{AFF4FFDC-502F-0562-3DE4-8D47B356BB1B}"/>
                    </a:ext>
                  </a:extLst>
                </p:cNvPr>
                <p:cNvSpPr txBox="1"/>
                <p:nvPr/>
              </p:nvSpPr>
              <p:spPr>
                <a:xfrm>
                  <a:off x="2605133" y="2332365"/>
                  <a:ext cx="228601" cy="2366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1" name="文本框 150">
                  <a:extLst>
                    <a:ext uri="{FF2B5EF4-FFF2-40B4-BE49-F238E27FC236}">
                      <a16:creationId xmlns:a16="http://schemas.microsoft.com/office/drawing/2014/main" id="{E752DD95-D033-4AAB-F705-EBBA2110E1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5133" y="2332365"/>
                  <a:ext cx="228601" cy="2366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11">
                  <a:extLst>
                    <a:ext uri="{FF2B5EF4-FFF2-40B4-BE49-F238E27FC236}">
                      <a16:creationId xmlns:a16="http://schemas.microsoft.com/office/drawing/2014/main" id="{0EBAC5A4-93BD-F9A5-D2AD-55BB800C0330}"/>
                    </a:ext>
                  </a:extLst>
                </p:cNvPr>
                <p:cNvSpPr txBox="1"/>
                <p:nvPr/>
              </p:nvSpPr>
              <p:spPr>
                <a:xfrm>
                  <a:off x="1008836" y="814568"/>
                  <a:ext cx="228601" cy="2366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2" name="文本框 151">
                  <a:extLst>
                    <a:ext uri="{FF2B5EF4-FFF2-40B4-BE49-F238E27FC236}">
                      <a16:creationId xmlns:a16="http://schemas.microsoft.com/office/drawing/2014/main" id="{317FFCBB-41CD-0DC1-A2AA-C57CEC300E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836" y="814568"/>
                  <a:ext cx="228601" cy="2366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12">
                  <a:extLst>
                    <a:ext uri="{FF2B5EF4-FFF2-40B4-BE49-F238E27FC236}">
                      <a16:creationId xmlns:a16="http://schemas.microsoft.com/office/drawing/2014/main" id="{FB62BA6A-581A-0D86-D7E7-C47EDC605B8B}"/>
                    </a:ext>
                  </a:extLst>
                </p:cNvPr>
                <p:cNvSpPr txBox="1"/>
                <p:nvPr/>
              </p:nvSpPr>
              <p:spPr>
                <a:xfrm>
                  <a:off x="3088910" y="2332365"/>
                  <a:ext cx="228601" cy="2366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3" name="文本框 152">
                  <a:extLst>
                    <a:ext uri="{FF2B5EF4-FFF2-40B4-BE49-F238E27FC236}">
                      <a16:creationId xmlns:a16="http://schemas.microsoft.com/office/drawing/2014/main" id="{35757E73-4C61-7BBC-4EB9-49E06D2B7D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8910" y="2332365"/>
                  <a:ext cx="228601" cy="2366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直角三角形 213">
              <a:extLst>
                <a:ext uri="{FF2B5EF4-FFF2-40B4-BE49-F238E27FC236}">
                  <a16:creationId xmlns:a16="http://schemas.microsoft.com/office/drawing/2014/main" id="{8D8D418D-B7CC-0248-226F-6537965448BE}"/>
                </a:ext>
              </a:extLst>
            </p:cNvPr>
            <p:cNvSpPr/>
            <p:nvPr/>
          </p:nvSpPr>
          <p:spPr>
            <a:xfrm>
              <a:off x="1779598" y="1413775"/>
              <a:ext cx="478800" cy="478800"/>
            </a:xfrm>
            <a:prstGeom prst="rtTriangle">
              <a:avLst/>
            </a:pr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14">
                  <a:extLst>
                    <a:ext uri="{FF2B5EF4-FFF2-40B4-BE49-F238E27FC236}">
                      <a16:creationId xmlns:a16="http://schemas.microsoft.com/office/drawing/2014/main" id="{EA166677-9F9E-9245-74A9-3B7BF7A41343}"/>
                    </a:ext>
                  </a:extLst>
                </p:cNvPr>
                <p:cNvSpPr txBox="1"/>
                <p:nvPr/>
              </p:nvSpPr>
              <p:spPr>
                <a:xfrm>
                  <a:off x="1447800" y="2406774"/>
                  <a:ext cx="629465" cy="2026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05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05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05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05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105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051" b="0" i="1" smtClean="0">
                            <a:latin typeface="Cambria Math" panose="02040503050406030204" pitchFamily="18" charset="0"/>
                          </a:rPr>
                          <m:t>1/3</m:t>
                        </m:r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5" name="文本框 214">
                  <a:extLst>
                    <a:ext uri="{FF2B5EF4-FFF2-40B4-BE49-F238E27FC236}">
                      <a16:creationId xmlns:a16="http://schemas.microsoft.com/office/drawing/2014/main" id="{7DD4B7FD-B1AC-E7DE-F922-F133B27520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7800" y="2406774"/>
                  <a:ext cx="629465" cy="202675"/>
                </a:xfrm>
                <a:prstGeom prst="rect">
                  <a:avLst/>
                </a:prstGeom>
                <a:blipFill>
                  <a:blip r:embed="rId17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215">
                  <a:extLst>
                    <a:ext uri="{FF2B5EF4-FFF2-40B4-BE49-F238E27FC236}">
                      <a16:creationId xmlns:a16="http://schemas.microsoft.com/office/drawing/2014/main" id="{5E535823-AAA4-B6F8-6459-9DB5A45F10EB}"/>
                    </a:ext>
                  </a:extLst>
                </p:cNvPr>
                <p:cNvSpPr txBox="1"/>
                <p:nvPr/>
              </p:nvSpPr>
              <p:spPr>
                <a:xfrm>
                  <a:off x="2037535" y="2406774"/>
                  <a:ext cx="629465" cy="2026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05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05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05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2,2</m:t>
                            </m:r>
                          </m:sub>
                          <m:sup>
                            <m:r>
                              <a:rPr lang="en-US" altLang="zh-CN" sz="105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105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051" b="0" i="1" smtClean="0">
                            <a:latin typeface="Cambria Math" panose="02040503050406030204" pitchFamily="18" charset="0"/>
                          </a:rPr>
                          <m:t>2/3</m:t>
                        </m:r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6" name="文本框 215">
                  <a:extLst>
                    <a:ext uri="{FF2B5EF4-FFF2-40B4-BE49-F238E27FC236}">
                      <a16:creationId xmlns:a16="http://schemas.microsoft.com/office/drawing/2014/main" id="{9293C832-A24C-668B-2625-78CA9FC5C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7535" y="2406774"/>
                  <a:ext cx="629465" cy="202675"/>
                </a:xfrm>
                <a:prstGeom prst="rect">
                  <a:avLst/>
                </a:prstGeom>
                <a:blipFill>
                  <a:blip r:embed="rId18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直接连接符 216">
              <a:extLst>
                <a:ext uri="{FF2B5EF4-FFF2-40B4-BE49-F238E27FC236}">
                  <a16:creationId xmlns:a16="http://schemas.microsoft.com/office/drawing/2014/main" id="{2B2CF731-5FD5-C49B-32FE-A6E8E46BD2BF}"/>
                </a:ext>
              </a:extLst>
            </p:cNvPr>
            <p:cNvCxnSpPr/>
            <p:nvPr/>
          </p:nvCxnSpPr>
          <p:spPr>
            <a:xfrm>
              <a:off x="1771200" y="1875775"/>
              <a:ext cx="0" cy="489600"/>
            </a:xfrm>
            <a:prstGeom prst="line">
              <a:avLst/>
            </a:prstGeom>
            <a:noFill/>
            <a:ln w="12700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3" name="组合 217">
              <a:extLst>
                <a:ext uri="{FF2B5EF4-FFF2-40B4-BE49-F238E27FC236}">
                  <a16:creationId xmlns:a16="http://schemas.microsoft.com/office/drawing/2014/main" id="{DE70885A-C997-2EF2-03A1-51D47160E9FA}"/>
                </a:ext>
              </a:extLst>
            </p:cNvPr>
            <p:cNvGrpSpPr/>
            <p:nvPr/>
          </p:nvGrpSpPr>
          <p:grpSpPr>
            <a:xfrm>
              <a:off x="1292407" y="1871529"/>
              <a:ext cx="975596" cy="500386"/>
              <a:chOff x="1292407" y="1871529"/>
              <a:chExt cx="975596" cy="500386"/>
            </a:xfrm>
            <a:noFill/>
          </p:grpSpPr>
          <p:grpSp>
            <p:nvGrpSpPr>
              <p:cNvPr id="43" name="组合 227">
                <a:extLst>
                  <a:ext uri="{FF2B5EF4-FFF2-40B4-BE49-F238E27FC236}">
                    <a16:creationId xmlns:a16="http://schemas.microsoft.com/office/drawing/2014/main" id="{46C6B17F-6B24-B53B-B85B-B070B01721BB}"/>
                  </a:ext>
                </a:extLst>
              </p:cNvPr>
              <p:cNvGrpSpPr/>
              <p:nvPr/>
            </p:nvGrpSpPr>
            <p:grpSpPr>
              <a:xfrm rot="5400000">
                <a:off x="1540155" y="1646370"/>
                <a:ext cx="475972" cy="959666"/>
                <a:chOff x="1295400" y="1641175"/>
                <a:chExt cx="719999" cy="720301"/>
              </a:xfrm>
              <a:grpFill/>
            </p:grpSpPr>
            <p:sp>
              <p:nvSpPr>
                <p:cNvPr id="144" name="矩形 237">
                  <a:extLst>
                    <a:ext uri="{FF2B5EF4-FFF2-40B4-BE49-F238E27FC236}">
                      <a16:creationId xmlns:a16="http://schemas.microsoft.com/office/drawing/2014/main" id="{5AEDE088-BE8E-4996-D9BA-47AE1219E1AD}"/>
                    </a:ext>
                  </a:extLst>
                </p:cNvPr>
                <p:cNvSpPr/>
                <p:nvPr/>
              </p:nvSpPr>
              <p:spPr>
                <a:xfrm>
                  <a:off x="1295400" y="1641476"/>
                  <a:ext cx="719999" cy="720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45" name="直接连接符 238">
                  <a:extLst>
                    <a:ext uri="{FF2B5EF4-FFF2-40B4-BE49-F238E27FC236}">
                      <a16:creationId xmlns:a16="http://schemas.microsoft.com/office/drawing/2014/main" id="{9BF966D1-8977-BF82-4EEF-9F524AB0C032}"/>
                    </a:ext>
                  </a:extLst>
                </p:cNvPr>
                <p:cNvCxnSpPr/>
                <p:nvPr/>
              </p:nvCxnSpPr>
              <p:spPr>
                <a:xfrm>
                  <a:off x="2015399" y="1641175"/>
                  <a:ext cx="0" cy="720300"/>
                </a:xfrm>
                <a:prstGeom prst="line">
                  <a:avLst/>
                </a:prstGeom>
                <a:grpFill/>
                <a:ln w="12700">
                  <a:noFill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直接连接符 228">
                <a:extLst>
                  <a:ext uri="{FF2B5EF4-FFF2-40B4-BE49-F238E27FC236}">
                    <a16:creationId xmlns:a16="http://schemas.microsoft.com/office/drawing/2014/main" id="{B3460EA4-B6DC-57AF-5C8F-5F78526D6015}"/>
                  </a:ext>
                </a:extLst>
              </p:cNvPr>
              <p:cNvCxnSpPr>
                <a:cxnSpLocks/>
              </p:cNvCxnSpPr>
              <p:nvPr/>
            </p:nvCxnSpPr>
            <p:spPr>
              <a:xfrm rot="4920000" flipH="1">
                <a:off x="2143779" y="1862529"/>
                <a:ext cx="108000" cy="126000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229">
                <a:extLst>
                  <a:ext uri="{FF2B5EF4-FFF2-40B4-BE49-F238E27FC236}">
                    <a16:creationId xmlns:a16="http://schemas.microsoft.com/office/drawing/2014/main" id="{951F74CD-EF0C-6CEA-3D17-17659A7D0CAB}"/>
                  </a:ext>
                </a:extLst>
              </p:cNvPr>
              <p:cNvCxnSpPr>
                <a:cxnSpLocks/>
              </p:cNvCxnSpPr>
              <p:nvPr/>
            </p:nvCxnSpPr>
            <p:spPr>
              <a:xfrm rot="5580000" flipH="1">
                <a:off x="2023203" y="1825390"/>
                <a:ext cx="172800" cy="309600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230">
                <a:extLst>
                  <a:ext uri="{FF2B5EF4-FFF2-40B4-BE49-F238E27FC236}">
                    <a16:creationId xmlns:a16="http://schemas.microsoft.com/office/drawing/2014/main" id="{2E8AA49B-A5E2-8329-A8AC-B4540A66702F}"/>
                  </a:ext>
                </a:extLst>
              </p:cNvPr>
              <p:cNvCxnSpPr>
                <a:cxnSpLocks/>
              </p:cNvCxnSpPr>
              <p:nvPr/>
            </p:nvCxnSpPr>
            <p:spPr>
              <a:xfrm rot="5460000" flipH="1">
                <a:off x="1861203" y="1782007"/>
                <a:ext cx="298800" cy="514800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231">
                <a:extLst>
                  <a:ext uri="{FF2B5EF4-FFF2-40B4-BE49-F238E27FC236}">
                    <a16:creationId xmlns:a16="http://schemas.microsoft.com/office/drawing/2014/main" id="{9B8A15E1-E1D7-13CA-08EE-A6B0898E96B3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1692002" y="1735211"/>
                <a:ext cx="424080" cy="716401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232">
                <a:extLst>
                  <a:ext uri="{FF2B5EF4-FFF2-40B4-BE49-F238E27FC236}">
                    <a16:creationId xmlns:a16="http://schemas.microsoft.com/office/drawing/2014/main" id="{A1554FD7-3166-D91F-C258-218BE4311212}"/>
                  </a:ext>
                </a:extLst>
              </p:cNvPr>
              <p:cNvCxnSpPr>
                <a:cxnSpLocks/>
              </p:cNvCxnSpPr>
              <p:nvPr/>
            </p:nvCxnSpPr>
            <p:spPr>
              <a:xfrm rot="5460000" flipH="1">
                <a:off x="1522862" y="1711467"/>
                <a:ext cx="471600" cy="828001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233">
                <a:extLst>
                  <a:ext uri="{FF2B5EF4-FFF2-40B4-BE49-F238E27FC236}">
                    <a16:creationId xmlns:a16="http://schemas.microsoft.com/office/drawing/2014/main" id="{C2FD9E22-E471-1EF5-F22A-195A67EDD181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 flipV="1">
                <a:off x="1292407" y="1969541"/>
                <a:ext cx="690458" cy="397477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234">
                <a:extLst>
                  <a:ext uri="{FF2B5EF4-FFF2-40B4-BE49-F238E27FC236}">
                    <a16:creationId xmlns:a16="http://schemas.microsoft.com/office/drawing/2014/main" id="{1A280E47-D63F-2598-B837-008A2FA35CD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92409" y="2086645"/>
                <a:ext cx="488824" cy="277544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235">
                <a:extLst>
                  <a:ext uri="{FF2B5EF4-FFF2-40B4-BE49-F238E27FC236}">
                    <a16:creationId xmlns:a16="http://schemas.microsoft.com/office/drawing/2014/main" id="{1A6D5236-D8C8-C76C-0007-996B2A51E5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292409" y="2190459"/>
                <a:ext cx="309306" cy="176110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236">
                <a:extLst>
                  <a:ext uri="{FF2B5EF4-FFF2-40B4-BE49-F238E27FC236}">
                    <a16:creationId xmlns:a16="http://schemas.microsoft.com/office/drawing/2014/main" id="{FD911C9C-5814-8747-AE9F-AE9AD0040A75}"/>
                  </a:ext>
                </a:extLst>
              </p:cNvPr>
              <p:cNvCxnSpPr>
                <a:cxnSpLocks/>
              </p:cNvCxnSpPr>
              <p:nvPr/>
            </p:nvCxnSpPr>
            <p:spPr>
              <a:xfrm rot="5100000" flipH="1">
                <a:off x="1321220" y="2253115"/>
                <a:ext cx="93600" cy="144000"/>
              </a:xfrm>
              <a:prstGeom prst="line">
                <a:avLst/>
              </a:prstGeom>
              <a:grpFill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218">
                  <a:extLst>
                    <a:ext uri="{FF2B5EF4-FFF2-40B4-BE49-F238E27FC236}">
                      <a16:creationId xmlns:a16="http://schemas.microsoft.com/office/drawing/2014/main" id="{F357F419-0D60-FAE7-47A4-2869F45D7A4C}"/>
                    </a:ext>
                  </a:extLst>
                </p:cNvPr>
                <p:cNvSpPr txBox="1"/>
                <p:nvPr/>
              </p:nvSpPr>
              <p:spPr>
                <a:xfrm>
                  <a:off x="838200" y="1815098"/>
                  <a:ext cx="452136" cy="17856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1,2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9" name="文本框 158">
                  <a:extLst>
                    <a:ext uri="{FF2B5EF4-FFF2-40B4-BE49-F238E27FC236}">
                      <a16:creationId xmlns:a16="http://schemas.microsoft.com/office/drawing/2014/main" id="{E2B782C7-96CC-684B-D62F-68D2EB26DD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1815098"/>
                  <a:ext cx="452136" cy="178567"/>
                </a:xfrm>
                <a:prstGeom prst="rect">
                  <a:avLst/>
                </a:prstGeom>
                <a:blipFill>
                  <a:blip r:embed="rId11"/>
                  <a:stretch>
                    <a:fillRect l="-6186" r="-9278" b="-2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组合 219">
              <a:extLst>
                <a:ext uri="{FF2B5EF4-FFF2-40B4-BE49-F238E27FC236}">
                  <a16:creationId xmlns:a16="http://schemas.microsoft.com/office/drawing/2014/main" id="{8B3C8EBF-B8A0-0C35-C44E-6002E7BA513F}"/>
                </a:ext>
              </a:extLst>
            </p:cNvPr>
            <p:cNvGrpSpPr/>
            <p:nvPr/>
          </p:nvGrpSpPr>
          <p:grpSpPr>
            <a:xfrm>
              <a:off x="1447800" y="765175"/>
              <a:ext cx="1002710" cy="544697"/>
              <a:chOff x="2340000" y="1668278"/>
              <a:chExt cx="1002710" cy="544697"/>
            </a:xfrm>
          </p:grpSpPr>
          <p:sp>
            <p:nvSpPr>
              <p:cNvPr id="41" name="文本框 225">
                <a:extLst>
                  <a:ext uri="{FF2B5EF4-FFF2-40B4-BE49-F238E27FC236}">
                    <a16:creationId xmlns:a16="http://schemas.microsoft.com/office/drawing/2014/main" id="{B2E0659E-BE30-C8AF-7C49-929A87D556D7}"/>
                  </a:ext>
                </a:extLst>
              </p:cNvPr>
              <p:cNvSpPr txBox="1"/>
              <p:nvPr/>
            </p:nvSpPr>
            <p:spPr>
              <a:xfrm flipH="1">
                <a:off x="2507925" y="1668278"/>
                <a:ext cx="834785" cy="354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Deadweight Loss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2" name="直接箭头连接符 226">
                <a:extLst>
                  <a:ext uri="{FF2B5EF4-FFF2-40B4-BE49-F238E27FC236}">
                    <a16:creationId xmlns:a16="http://schemas.microsoft.com/office/drawing/2014/main" id="{C468CFA4-4282-B52E-31F5-3B57F04C68B4}"/>
                  </a:ext>
                </a:extLst>
              </p:cNvPr>
              <p:cNvCxnSpPr/>
              <p:nvPr/>
            </p:nvCxnSpPr>
            <p:spPr>
              <a:xfrm flipH="1">
                <a:off x="2340000" y="1984375"/>
                <a:ext cx="228600" cy="228600"/>
              </a:xfrm>
              <a:prstGeom prst="straightConnector1">
                <a:avLst/>
              </a:prstGeom>
              <a:ln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220">
              <a:extLst>
                <a:ext uri="{FF2B5EF4-FFF2-40B4-BE49-F238E27FC236}">
                  <a16:creationId xmlns:a16="http://schemas.microsoft.com/office/drawing/2014/main" id="{92959EE8-EA79-26A0-8627-686EA28C3777}"/>
                </a:ext>
              </a:extLst>
            </p:cNvPr>
            <p:cNvGrpSpPr/>
            <p:nvPr/>
          </p:nvGrpSpPr>
          <p:grpSpPr>
            <a:xfrm>
              <a:off x="1981200" y="1527175"/>
              <a:ext cx="1253562" cy="670547"/>
              <a:chOff x="1489638" y="1050865"/>
              <a:chExt cx="1253562" cy="670547"/>
            </a:xfrm>
          </p:grpSpPr>
          <p:cxnSp>
            <p:nvCxnSpPr>
              <p:cNvPr id="38" name="直接箭头连接符 222">
                <a:extLst>
                  <a:ext uri="{FF2B5EF4-FFF2-40B4-BE49-F238E27FC236}">
                    <a16:creationId xmlns:a16="http://schemas.microsoft.com/office/drawing/2014/main" id="{D5CC2599-2D4A-05E3-E2F3-7E85B8084E70}"/>
                  </a:ext>
                </a:extLst>
              </p:cNvPr>
              <p:cNvCxnSpPr>
                <a:cxnSpLocks/>
              </p:cNvCxnSpPr>
              <p:nvPr/>
            </p:nvCxnSpPr>
            <p:spPr>
              <a:xfrm rot="1800000" flipH="1">
                <a:off x="1489638" y="1111811"/>
                <a:ext cx="228600" cy="228600"/>
              </a:xfrm>
              <a:prstGeom prst="straightConnector1">
                <a:avLst/>
              </a:prstGeom>
              <a:ln w="9525"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接箭头连接符 223">
                <a:extLst>
                  <a:ext uri="{FF2B5EF4-FFF2-40B4-BE49-F238E27FC236}">
                    <a16:creationId xmlns:a16="http://schemas.microsoft.com/office/drawing/2014/main" id="{78E33308-8C07-7AF4-B31B-C2CDC3775FEE}"/>
                  </a:ext>
                </a:extLst>
              </p:cNvPr>
              <p:cNvCxnSpPr>
                <a:cxnSpLocks/>
              </p:cNvCxnSpPr>
              <p:nvPr/>
            </p:nvCxnSpPr>
            <p:spPr>
              <a:xfrm rot="-1800000" flipH="1">
                <a:off x="1870637" y="1492812"/>
                <a:ext cx="228600" cy="228600"/>
              </a:xfrm>
              <a:prstGeom prst="straightConnector1">
                <a:avLst/>
              </a:prstGeom>
              <a:ln w="9525"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0" name="文本框 224">
                <a:extLst>
                  <a:ext uri="{FF2B5EF4-FFF2-40B4-BE49-F238E27FC236}">
                    <a16:creationId xmlns:a16="http://schemas.microsoft.com/office/drawing/2014/main" id="{915EDE11-3451-2066-3E6F-E12024A39C53}"/>
                  </a:ext>
                </a:extLst>
              </p:cNvPr>
              <p:cNvSpPr txBox="1"/>
              <p:nvPr/>
            </p:nvSpPr>
            <p:spPr>
              <a:xfrm flipH="1">
                <a:off x="1752600" y="1050865"/>
                <a:ext cx="990600" cy="354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Customer </a:t>
                </a:r>
              </a:p>
              <a:p>
                <a:r>
                  <a:rPr lang="en-US" altLang="zh-CN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Surplus</a:t>
                </a:r>
                <a:endParaRPr lang="zh-CN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7" name="文本框 221">
              <a:extLst>
                <a:ext uri="{FF2B5EF4-FFF2-40B4-BE49-F238E27FC236}">
                  <a16:creationId xmlns:a16="http://schemas.microsoft.com/office/drawing/2014/main" id="{5FCFD49E-C16F-7D2C-3CB0-4CD29F3723F1}"/>
                </a:ext>
              </a:extLst>
            </p:cNvPr>
            <p:cNvSpPr txBox="1"/>
            <p:nvPr/>
          </p:nvSpPr>
          <p:spPr>
            <a:xfrm flipH="1">
              <a:off x="1447800" y="2000997"/>
              <a:ext cx="609600" cy="21297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6800" rIns="46800" rtlCol="0" anchor="ctr" anchorCtr="1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Revenue</a:t>
              </a:r>
            </a:p>
          </p:txBody>
        </p:sp>
      </p:grpSp>
      <p:grpSp>
        <p:nvGrpSpPr>
          <p:cNvPr id="164" name="组合 257">
            <a:extLst>
              <a:ext uri="{FF2B5EF4-FFF2-40B4-BE49-F238E27FC236}">
                <a16:creationId xmlns:a16="http://schemas.microsoft.com/office/drawing/2014/main" id="{3B8FFB30-D72C-2D30-0ABA-F8E3EFA26D10}"/>
              </a:ext>
            </a:extLst>
          </p:cNvPr>
          <p:cNvGrpSpPr>
            <a:grpSpLocks noChangeAspect="1"/>
          </p:cNvGrpSpPr>
          <p:nvPr/>
        </p:nvGrpSpPr>
        <p:grpSpPr>
          <a:xfrm>
            <a:off x="1475656" y="2132856"/>
            <a:ext cx="3298200" cy="2664295"/>
            <a:chOff x="838200" y="560930"/>
            <a:chExt cx="2504510" cy="2023149"/>
          </a:xfrm>
        </p:grpSpPr>
        <p:grpSp>
          <p:nvGrpSpPr>
            <p:cNvPr id="165" name="组合 258">
              <a:extLst>
                <a:ext uri="{FF2B5EF4-FFF2-40B4-BE49-F238E27FC236}">
                  <a16:creationId xmlns:a16="http://schemas.microsoft.com/office/drawing/2014/main" id="{F1A2F913-D202-AA9F-D759-05EB86B16CA4}"/>
                </a:ext>
              </a:extLst>
            </p:cNvPr>
            <p:cNvGrpSpPr/>
            <p:nvPr/>
          </p:nvGrpSpPr>
          <p:grpSpPr>
            <a:xfrm>
              <a:off x="1295400" y="1638000"/>
              <a:ext cx="723601" cy="731999"/>
              <a:chOff x="228600" y="2288576"/>
              <a:chExt cx="723601" cy="731999"/>
            </a:xfrm>
          </p:grpSpPr>
          <p:grpSp>
            <p:nvGrpSpPr>
              <p:cNvPr id="187" name="组合 280">
                <a:extLst>
                  <a:ext uri="{FF2B5EF4-FFF2-40B4-BE49-F238E27FC236}">
                    <a16:creationId xmlns:a16="http://schemas.microsoft.com/office/drawing/2014/main" id="{C9B4CD8C-7C4F-65FE-9CC1-FBFE7446BD7F}"/>
                  </a:ext>
                </a:extLst>
              </p:cNvPr>
              <p:cNvGrpSpPr/>
              <p:nvPr/>
            </p:nvGrpSpPr>
            <p:grpSpPr>
              <a:xfrm>
                <a:off x="228600" y="2289175"/>
                <a:ext cx="723601" cy="720300"/>
                <a:chOff x="1295399" y="1641175"/>
                <a:chExt cx="723601" cy="720300"/>
              </a:xfrm>
              <a:noFill/>
            </p:grpSpPr>
            <p:sp>
              <p:nvSpPr>
                <p:cNvPr id="196" name="矩形 289">
                  <a:extLst>
                    <a:ext uri="{FF2B5EF4-FFF2-40B4-BE49-F238E27FC236}">
                      <a16:creationId xmlns:a16="http://schemas.microsoft.com/office/drawing/2014/main" id="{4A772F82-CD98-6772-6452-0D2A1765DD90}"/>
                    </a:ext>
                  </a:extLst>
                </p:cNvPr>
                <p:cNvSpPr/>
                <p:nvPr/>
              </p:nvSpPr>
              <p:spPr>
                <a:xfrm>
                  <a:off x="1295399" y="1641475"/>
                  <a:ext cx="720000" cy="7200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97" name="直接连接符 290">
                  <a:extLst>
                    <a:ext uri="{FF2B5EF4-FFF2-40B4-BE49-F238E27FC236}">
                      <a16:creationId xmlns:a16="http://schemas.microsoft.com/office/drawing/2014/main" id="{B1428939-44EC-7AAB-B4CC-763B2D7DFE07}"/>
                    </a:ext>
                  </a:extLst>
                </p:cNvPr>
                <p:cNvCxnSpPr/>
                <p:nvPr/>
              </p:nvCxnSpPr>
              <p:spPr>
                <a:xfrm>
                  <a:off x="1295399" y="1641175"/>
                  <a:ext cx="723601" cy="0"/>
                </a:xfrm>
                <a:prstGeom prst="line">
                  <a:avLst/>
                </a:prstGeom>
                <a:grpFill/>
                <a:ln w="12700">
                  <a:noFill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连接符 291">
                  <a:extLst>
                    <a:ext uri="{FF2B5EF4-FFF2-40B4-BE49-F238E27FC236}">
                      <a16:creationId xmlns:a16="http://schemas.microsoft.com/office/drawing/2014/main" id="{3C74B7E9-3928-B6D8-DF0A-BB920CC41358}"/>
                    </a:ext>
                  </a:extLst>
                </p:cNvPr>
                <p:cNvCxnSpPr/>
                <p:nvPr/>
              </p:nvCxnSpPr>
              <p:spPr>
                <a:xfrm>
                  <a:off x="2015399" y="1641175"/>
                  <a:ext cx="0" cy="720300"/>
                </a:xfrm>
                <a:prstGeom prst="line">
                  <a:avLst/>
                </a:prstGeom>
                <a:grpFill/>
                <a:ln w="12700">
                  <a:noFill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8" name="直接连接符 281">
                <a:extLst>
                  <a:ext uri="{FF2B5EF4-FFF2-40B4-BE49-F238E27FC236}">
                    <a16:creationId xmlns:a16="http://schemas.microsoft.com/office/drawing/2014/main" id="{C1C34539-80F1-8E28-2A5A-1F8AFD2074A0}"/>
                  </a:ext>
                </a:extLst>
              </p:cNvPr>
              <p:cNvCxnSpPr/>
              <p:nvPr/>
            </p:nvCxnSpPr>
            <p:spPr>
              <a:xfrm flipH="1">
                <a:off x="228601" y="2288576"/>
                <a:ext cx="152400" cy="11519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282">
                <a:extLst>
                  <a:ext uri="{FF2B5EF4-FFF2-40B4-BE49-F238E27FC236}">
                    <a16:creationId xmlns:a16="http://schemas.microsoft.com/office/drawing/2014/main" id="{4136206F-145E-4166-5AE2-1047179E48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5028" y="2289944"/>
                <a:ext cx="291855" cy="239897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283">
                <a:extLst>
                  <a:ext uri="{FF2B5EF4-FFF2-40B4-BE49-F238E27FC236}">
                    <a16:creationId xmlns:a16="http://schemas.microsoft.com/office/drawing/2014/main" id="{49C1B95B-9B70-484F-D7F1-12BF3539794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1503" y="2289825"/>
                <a:ext cx="476757" cy="38382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284">
                <a:extLst>
                  <a:ext uri="{FF2B5EF4-FFF2-40B4-BE49-F238E27FC236}">
                    <a16:creationId xmlns:a16="http://schemas.microsoft.com/office/drawing/2014/main" id="{FA7874E5-9D24-4677-20B6-AD8D749BF21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1388" y="2293977"/>
                <a:ext cx="641503" cy="52663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285">
                <a:extLst>
                  <a:ext uri="{FF2B5EF4-FFF2-40B4-BE49-F238E27FC236}">
                    <a16:creationId xmlns:a16="http://schemas.microsoft.com/office/drawing/2014/main" id="{6984FA0B-ADD7-085D-01B7-E4EC78944F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1388" y="2371155"/>
                <a:ext cx="720000" cy="594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直接连接符 286">
                <a:extLst>
                  <a:ext uri="{FF2B5EF4-FFF2-40B4-BE49-F238E27FC236}">
                    <a16:creationId xmlns:a16="http://schemas.microsoft.com/office/drawing/2014/main" id="{108D5AE6-2454-ED42-121C-50C43BEC8B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4123" y="2533574"/>
                <a:ext cx="584884" cy="47528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287">
                <a:extLst>
                  <a:ext uri="{FF2B5EF4-FFF2-40B4-BE49-F238E27FC236}">
                    <a16:creationId xmlns:a16="http://schemas.microsoft.com/office/drawing/2014/main" id="{C87915B6-6530-FC6B-D9C5-0B5D4F1189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3400" y="2670175"/>
                <a:ext cx="415200" cy="3462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288">
                <a:extLst>
                  <a:ext uri="{FF2B5EF4-FFF2-40B4-BE49-F238E27FC236}">
                    <a16:creationId xmlns:a16="http://schemas.microsoft.com/office/drawing/2014/main" id="{91AF1119-2747-CB85-A4F1-AC833F2EEE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5800" y="2822575"/>
                <a:ext cx="252000" cy="1980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6" name="直角三角形 259">
              <a:extLst>
                <a:ext uri="{FF2B5EF4-FFF2-40B4-BE49-F238E27FC236}">
                  <a16:creationId xmlns:a16="http://schemas.microsoft.com/office/drawing/2014/main" id="{B929BC3A-6267-8550-FDDB-D67B814EACBB}"/>
                </a:ext>
              </a:extLst>
            </p:cNvPr>
            <p:cNvSpPr/>
            <p:nvPr/>
          </p:nvSpPr>
          <p:spPr>
            <a:xfrm>
              <a:off x="1301872" y="922246"/>
              <a:ext cx="720000" cy="719998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7" name="直角三角形 260">
              <a:extLst>
                <a:ext uri="{FF2B5EF4-FFF2-40B4-BE49-F238E27FC236}">
                  <a16:creationId xmlns:a16="http://schemas.microsoft.com/office/drawing/2014/main" id="{BDD78E99-A7CB-015D-9A2A-6CDBD6DE63EA}"/>
                </a:ext>
              </a:extLst>
            </p:cNvPr>
            <p:cNvSpPr/>
            <p:nvPr/>
          </p:nvSpPr>
          <p:spPr>
            <a:xfrm>
              <a:off x="2021871" y="1640576"/>
              <a:ext cx="720000" cy="719998"/>
            </a:xfrm>
            <a:prstGeom prst="rtTriangle">
              <a:avLst/>
            </a:prstGeom>
            <a:solidFill>
              <a:srgbClr val="8FAAD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8" name="直接箭头连接符 261">
              <a:extLst>
                <a:ext uri="{FF2B5EF4-FFF2-40B4-BE49-F238E27FC236}">
                  <a16:creationId xmlns:a16="http://schemas.microsoft.com/office/drawing/2014/main" id="{C66CC2A7-2BA1-E522-36D6-F30C69BEA6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5400" y="565375"/>
              <a:ext cx="0" cy="180000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直接箭头连接符 262">
              <a:extLst>
                <a:ext uri="{FF2B5EF4-FFF2-40B4-BE49-F238E27FC236}">
                  <a16:creationId xmlns:a16="http://schemas.microsoft.com/office/drawing/2014/main" id="{61E17976-7D52-2772-DF09-831849930289}"/>
                </a:ext>
              </a:extLst>
            </p:cNvPr>
            <p:cNvCxnSpPr>
              <a:cxnSpLocks/>
            </p:cNvCxnSpPr>
            <p:nvPr/>
          </p:nvCxnSpPr>
          <p:spPr>
            <a:xfrm>
              <a:off x="1295400" y="2365375"/>
              <a:ext cx="1981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直接连接符 263">
              <a:extLst>
                <a:ext uri="{FF2B5EF4-FFF2-40B4-BE49-F238E27FC236}">
                  <a16:creationId xmlns:a16="http://schemas.microsoft.com/office/drawing/2014/main" id="{160AE543-7DE8-DA73-3F9A-D823E53B6A55}"/>
                </a:ext>
              </a:extLst>
            </p:cNvPr>
            <p:cNvCxnSpPr>
              <a:cxnSpLocks/>
            </p:cNvCxnSpPr>
            <p:nvPr/>
          </p:nvCxnSpPr>
          <p:spPr>
            <a:xfrm>
              <a:off x="1295400" y="917575"/>
              <a:ext cx="1447200" cy="144720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1" name="文本框 264">
                  <a:extLst>
                    <a:ext uri="{FF2B5EF4-FFF2-40B4-BE49-F238E27FC236}">
                      <a16:creationId xmlns:a16="http://schemas.microsoft.com/office/drawing/2014/main" id="{33617054-4E84-AEC1-C24B-48B3310A4E4E}"/>
                    </a:ext>
                  </a:extLst>
                </p:cNvPr>
                <p:cNvSpPr txBox="1"/>
                <p:nvPr/>
              </p:nvSpPr>
              <p:spPr>
                <a:xfrm>
                  <a:off x="914400" y="560930"/>
                  <a:ext cx="316047" cy="1635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5AD95822-811E-7AB6-C051-3B2AFC53F3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400" y="560930"/>
                  <a:ext cx="316047" cy="163599"/>
                </a:xfrm>
                <a:prstGeom prst="rect">
                  <a:avLst/>
                </a:prstGeom>
                <a:blipFill>
                  <a:blip r:embed="rId4"/>
                  <a:stretch>
                    <a:fillRect l="-8824" r="-13235" b="-3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文本框 265">
                  <a:extLst>
                    <a:ext uri="{FF2B5EF4-FFF2-40B4-BE49-F238E27FC236}">
                      <a16:creationId xmlns:a16="http://schemas.microsoft.com/office/drawing/2014/main" id="{1543D21F-F141-20FF-3931-432759A67D85}"/>
                    </a:ext>
                  </a:extLst>
                </p:cNvPr>
                <p:cNvSpPr txBox="1"/>
                <p:nvPr/>
              </p:nvSpPr>
              <p:spPr>
                <a:xfrm>
                  <a:off x="1752600" y="2384011"/>
                  <a:ext cx="685800" cy="20006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1051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05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05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05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105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1051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1/2</m:t>
                        </m:r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6" name="文本框 265">
                  <a:extLst>
                    <a:ext uri="{FF2B5EF4-FFF2-40B4-BE49-F238E27FC236}">
                      <a16:creationId xmlns:a16="http://schemas.microsoft.com/office/drawing/2014/main" id="{426BEA21-A279-FB45-BACB-A5C58249AA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52600" y="2384011"/>
                  <a:ext cx="685800" cy="200068"/>
                </a:xfrm>
                <a:prstGeom prst="rect">
                  <a:avLst/>
                </a:prstGeom>
                <a:blipFill>
                  <a:blip r:embed="rId6"/>
                  <a:stretch>
                    <a:fillRect b="-23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文本框 266">
                  <a:extLst>
                    <a:ext uri="{FF2B5EF4-FFF2-40B4-BE49-F238E27FC236}">
                      <a16:creationId xmlns:a16="http://schemas.microsoft.com/office/drawing/2014/main" id="{AA03976B-23FD-1529-7D2D-F454B1C6B51C}"/>
                    </a:ext>
                  </a:extLst>
                </p:cNvPr>
                <p:cNvSpPr txBox="1"/>
                <p:nvPr/>
              </p:nvSpPr>
              <p:spPr>
                <a:xfrm>
                  <a:off x="1008836" y="2332365"/>
                  <a:ext cx="228601" cy="2337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A08DDFF5-BA75-E0E7-604E-21D605206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836" y="2332365"/>
                  <a:ext cx="228601" cy="23371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本框 267">
                  <a:extLst>
                    <a:ext uri="{FF2B5EF4-FFF2-40B4-BE49-F238E27FC236}">
                      <a16:creationId xmlns:a16="http://schemas.microsoft.com/office/drawing/2014/main" id="{D13F4CEC-09F1-1470-9196-70B8DFEFE6DB}"/>
                    </a:ext>
                  </a:extLst>
                </p:cNvPr>
                <p:cNvSpPr txBox="1"/>
                <p:nvPr/>
              </p:nvSpPr>
              <p:spPr>
                <a:xfrm>
                  <a:off x="2605133" y="2332365"/>
                  <a:ext cx="228601" cy="2337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B95F63BE-1D94-697E-9F5C-03D3C94DDD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05133" y="2332365"/>
                  <a:ext cx="228601" cy="23371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本框 268">
                  <a:extLst>
                    <a:ext uri="{FF2B5EF4-FFF2-40B4-BE49-F238E27FC236}">
                      <a16:creationId xmlns:a16="http://schemas.microsoft.com/office/drawing/2014/main" id="{9615E81A-91DB-D67E-B4E7-FFA895DFDAF9}"/>
                    </a:ext>
                  </a:extLst>
                </p:cNvPr>
                <p:cNvSpPr txBox="1"/>
                <p:nvPr/>
              </p:nvSpPr>
              <p:spPr>
                <a:xfrm>
                  <a:off x="1008836" y="814568"/>
                  <a:ext cx="228601" cy="2337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4DCC16DC-E22B-532B-4D21-BE23F7B00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836" y="814568"/>
                  <a:ext cx="228601" cy="23371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文本框 269">
                  <a:extLst>
                    <a:ext uri="{FF2B5EF4-FFF2-40B4-BE49-F238E27FC236}">
                      <a16:creationId xmlns:a16="http://schemas.microsoft.com/office/drawing/2014/main" id="{827C7493-AFE0-C0FA-352C-380BAEA77FE7}"/>
                    </a:ext>
                  </a:extLst>
                </p:cNvPr>
                <p:cNvSpPr txBox="1"/>
                <p:nvPr/>
              </p:nvSpPr>
              <p:spPr>
                <a:xfrm>
                  <a:off x="3088910" y="2332365"/>
                  <a:ext cx="228601" cy="2337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4652654C-0AB7-181D-7BA5-D012EF0527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8910" y="2332365"/>
                  <a:ext cx="228601" cy="23371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7" name="文本框 270">
              <a:extLst>
                <a:ext uri="{FF2B5EF4-FFF2-40B4-BE49-F238E27FC236}">
                  <a16:creationId xmlns:a16="http://schemas.microsoft.com/office/drawing/2014/main" id="{A165A90A-F787-D31A-96B3-7918B1E9968E}"/>
                </a:ext>
              </a:extLst>
            </p:cNvPr>
            <p:cNvSpPr txBox="1"/>
            <p:nvPr/>
          </p:nvSpPr>
          <p:spPr>
            <a:xfrm flipH="1">
              <a:off x="2507925" y="1668278"/>
              <a:ext cx="834785" cy="3505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 </a:t>
              </a:r>
            </a:p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Surplus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78" name="组合 271">
              <a:extLst>
                <a:ext uri="{FF2B5EF4-FFF2-40B4-BE49-F238E27FC236}">
                  <a16:creationId xmlns:a16="http://schemas.microsoft.com/office/drawing/2014/main" id="{F1AF0F7F-1617-FFFB-C0B1-8B0C551CD257}"/>
                </a:ext>
              </a:extLst>
            </p:cNvPr>
            <p:cNvGrpSpPr/>
            <p:nvPr/>
          </p:nvGrpSpPr>
          <p:grpSpPr>
            <a:xfrm>
              <a:off x="1295399" y="1641175"/>
              <a:ext cx="723601" cy="720300"/>
              <a:chOff x="1295399" y="1641175"/>
              <a:chExt cx="723601" cy="720300"/>
            </a:xfrm>
            <a:noFill/>
          </p:grpSpPr>
          <p:sp>
            <p:nvSpPr>
              <p:cNvPr id="184" name="矩形 277">
                <a:extLst>
                  <a:ext uri="{FF2B5EF4-FFF2-40B4-BE49-F238E27FC236}">
                    <a16:creationId xmlns:a16="http://schemas.microsoft.com/office/drawing/2014/main" id="{77DCED30-076B-32C0-4BC7-4F434EA53D48}"/>
                  </a:ext>
                </a:extLst>
              </p:cNvPr>
              <p:cNvSpPr/>
              <p:nvPr/>
            </p:nvSpPr>
            <p:spPr>
              <a:xfrm>
                <a:off x="1295399" y="1641475"/>
                <a:ext cx="720000" cy="72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85" name="直接连接符 278">
                <a:extLst>
                  <a:ext uri="{FF2B5EF4-FFF2-40B4-BE49-F238E27FC236}">
                    <a16:creationId xmlns:a16="http://schemas.microsoft.com/office/drawing/2014/main" id="{CE5AF1D9-D795-932A-3001-280AED49AA02}"/>
                  </a:ext>
                </a:extLst>
              </p:cNvPr>
              <p:cNvCxnSpPr/>
              <p:nvPr/>
            </p:nvCxnSpPr>
            <p:spPr>
              <a:xfrm>
                <a:off x="1295399" y="1641175"/>
                <a:ext cx="723601" cy="0"/>
              </a:xfrm>
              <a:prstGeom prst="line">
                <a:avLst/>
              </a:prstGeom>
              <a:grpFill/>
              <a:ln w="9525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 279">
                <a:extLst>
                  <a:ext uri="{FF2B5EF4-FFF2-40B4-BE49-F238E27FC236}">
                    <a16:creationId xmlns:a16="http://schemas.microsoft.com/office/drawing/2014/main" id="{DAF6ECEC-DFBC-4C52-82F8-85CDF6C5A5B6}"/>
                  </a:ext>
                </a:extLst>
              </p:cNvPr>
              <p:cNvCxnSpPr/>
              <p:nvPr/>
            </p:nvCxnSpPr>
            <p:spPr>
              <a:xfrm>
                <a:off x="2015399" y="1641175"/>
                <a:ext cx="0" cy="720300"/>
              </a:xfrm>
              <a:prstGeom prst="line">
                <a:avLst/>
              </a:prstGeom>
              <a:grpFill/>
              <a:ln w="9525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79" name="文本框 272">
              <a:extLst>
                <a:ext uri="{FF2B5EF4-FFF2-40B4-BE49-F238E27FC236}">
                  <a16:creationId xmlns:a16="http://schemas.microsoft.com/office/drawing/2014/main" id="{C3FE07ED-2CCB-A0B4-35B4-066BA315B04A}"/>
                </a:ext>
              </a:extLst>
            </p:cNvPr>
            <p:cNvSpPr txBox="1"/>
            <p:nvPr/>
          </p:nvSpPr>
          <p:spPr>
            <a:xfrm flipH="1">
              <a:off x="1353600" y="1926117"/>
              <a:ext cx="609600" cy="2103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6800" rIns="46800" rtlCol="0" anchor="ctr" anchorCtr="1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Revenue</a:t>
              </a:r>
            </a:p>
          </p:txBody>
        </p:sp>
        <p:cxnSp>
          <p:nvCxnSpPr>
            <p:cNvPr id="180" name="直接箭头连接符 273">
              <a:extLst>
                <a:ext uri="{FF2B5EF4-FFF2-40B4-BE49-F238E27FC236}">
                  <a16:creationId xmlns:a16="http://schemas.microsoft.com/office/drawing/2014/main" id="{D5B30766-34F9-D42F-F558-EB77A206CA92}"/>
                </a:ext>
              </a:extLst>
            </p:cNvPr>
            <p:cNvCxnSpPr/>
            <p:nvPr/>
          </p:nvCxnSpPr>
          <p:spPr>
            <a:xfrm flipH="1">
              <a:off x="1584000" y="1216800"/>
              <a:ext cx="228600" cy="228600"/>
            </a:xfrm>
            <a:prstGeom prst="straightConnector1">
              <a:avLst/>
            </a:prstGeom>
            <a:ln w="9525"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箭头连接符 274">
              <a:extLst>
                <a:ext uri="{FF2B5EF4-FFF2-40B4-BE49-F238E27FC236}">
                  <a16:creationId xmlns:a16="http://schemas.microsoft.com/office/drawing/2014/main" id="{14159C6D-7AA4-99D7-7D50-38518526A21C}"/>
                </a:ext>
              </a:extLst>
            </p:cNvPr>
            <p:cNvCxnSpPr/>
            <p:nvPr/>
          </p:nvCxnSpPr>
          <p:spPr>
            <a:xfrm flipH="1">
              <a:off x="2340000" y="1984375"/>
              <a:ext cx="228600" cy="228600"/>
            </a:xfrm>
            <a:prstGeom prst="straightConnector1">
              <a:avLst/>
            </a:prstGeom>
            <a:ln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2" name="文本框 275">
              <a:extLst>
                <a:ext uri="{FF2B5EF4-FFF2-40B4-BE49-F238E27FC236}">
                  <a16:creationId xmlns:a16="http://schemas.microsoft.com/office/drawing/2014/main" id="{D2581A84-AA26-1C16-BBC8-D8CAD956BEF7}"/>
                </a:ext>
              </a:extLst>
            </p:cNvPr>
            <p:cNvSpPr txBox="1"/>
            <p:nvPr/>
          </p:nvSpPr>
          <p:spPr>
            <a:xfrm flipH="1">
              <a:off x="1752600" y="1050865"/>
              <a:ext cx="990600" cy="210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Deadweight Loss</a:t>
              </a:r>
              <a:endPara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文本框 276">
                  <a:extLst>
                    <a:ext uri="{FF2B5EF4-FFF2-40B4-BE49-F238E27FC236}">
                      <a16:creationId xmlns:a16="http://schemas.microsoft.com/office/drawing/2014/main" id="{3433EFF8-1238-244B-801A-4BCB940A61D6}"/>
                    </a:ext>
                  </a:extLst>
                </p:cNvPr>
                <p:cNvSpPr txBox="1"/>
                <p:nvPr/>
              </p:nvSpPr>
              <p:spPr>
                <a:xfrm>
                  <a:off x="838200" y="1556536"/>
                  <a:ext cx="446537" cy="1762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zh-CN" alt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1,1</m:t>
                            </m:r>
                          </m:sub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92CFFFD5-13DE-E124-F79B-0568ED3C8D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1556536"/>
                  <a:ext cx="446537" cy="176209"/>
                </a:xfrm>
                <a:prstGeom prst="rect">
                  <a:avLst/>
                </a:prstGeom>
                <a:blipFill>
                  <a:blip r:embed="rId21"/>
                  <a:stretch>
                    <a:fillRect l="-6186" r="-9278" b="-2368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9" name="文本框 78">
            <a:extLst>
              <a:ext uri="{FF2B5EF4-FFF2-40B4-BE49-F238E27FC236}">
                <a16:creationId xmlns:a16="http://schemas.microsoft.com/office/drawing/2014/main" id="{6AED9475-B78E-C69F-607A-6AF04134D2E6}"/>
              </a:ext>
            </a:extLst>
          </p:cNvPr>
          <p:cNvSpPr txBox="1"/>
          <p:nvPr/>
        </p:nvSpPr>
        <p:spPr>
          <a:xfrm>
            <a:off x="2267744" y="4869160"/>
            <a:ext cx="18722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Uniform Pricing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文本框 197">
            <a:extLst>
              <a:ext uri="{FF2B5EF4-FFF2-40B4-BE49-F238E27FC236}">
                <a16:creationId xmlns:a16="http://schemas.microsoft.com/office/drawing/2014/main" id="{396C7604-8128-AA94-1AF0-B4C8FCA202B8}"/>
              </a:ext>
            </a:extLst>
          </p:cNvPr>
          <p:cNvSpPr txBox="1"/>
          <p:nvPr/>
        </p:nvSpPr>
        <p:spPr>
          <a:xfrm>
            <a:off x="5724128" y="4869160"/>
            <a:ext cx="23604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2-Level Discr. Pricing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文本框 198">
                <a:extLst>
                  <a:ext uri="{FF2B5EF4-FFF2-40B4-BE49-F238E27FC236}">
                    <a16:creationId xmlns:a16="http://schemas.microsoft.com/office/drawing/2014/main" id="{65CC52FE-5E3A-16E3-C7AE-A67FF71D4561}"/>
                  </a:ext>
                </a:extLst>
              </p:cNvPr>
              <p:cNvSpPr txBox="1"/>
              <p:nvPr/>
            </p:nvSpPr>
            <p:spPr>
              <a:xfrm>
                <a:off x="2382540" y="5447688"/>
                <a:ext cx="4608512" cy="4044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Traditional Surplus: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=0.13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.11</m:t>
                    </m:r>
                  </m:oMath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1" name="文本框 198">
                <a:extLst>
                  <a:ext uri="{FF2B5EF4-FFF2-40B4-BE49-F238E27FC236}">
                    <a16:creationId xmlns:a16="http://schemas.microsoft.com/office/drawing/2014/main" id="{65CC52FE-5E3A-16E3-C7AE-A67FF71D4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540" y="5447688"/>
                <a:ext cx="4608512" cy="404406"/>
              </a:xfrm>
              <a:prstGeom prst="rect">
                <a:avLst/>
              </a:prstGeom>
              <a:blipFill>
                <a:blip r:embed="rId22"/>
                <a:stretch>
                  <a:fillRect l="-1374" t="-6250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571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943C89-32C0-5585-736A-4583FED8B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91BB587-27C4-25DB-E9B9-A4C6071836BB}"/>
              </a:ext>
            </a:extLst>
          </p:cNvPr>
          <p:cNvSpPr/>
          <p:nvPr/>
        </p:nvSpPr>
        <p:spPr>
          <a:xfrm>
            <a:off x="486696" y="1609989"/>
            <a:ext cx="8028654" cy="20046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6BF3079-930B-8833-A0ED-7C7355111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Proof of Concept: Linear Demand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0">
                <a:extLst>
                  <a:ext uri="{FF2B5EF4-FFF2-40B4-BE49-F238E27FC236}">
                    <a16:creationId xmlns:a16="http://schemas.microsoft.com/office/drawing/2014/main" id="{0E5E2F2F-15C4-8D46-6E58-212F935187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5409" y="1838479"/>
                <a:ext cx="7355288" cy="1590522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000" b="1" u="sng" dirty="0">
                    <a:solidFill>
                      <a:schemeClr val="tx1"/>
                    </a:solidFill>
                  </a:rPr>
                  <a:t>Theorem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[Linear Demand]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800" dirty="0"/>
                  <a:t>When valuations are Uniform[0, 1], </a:t>
                </a:r>
                <a:r>
                  <a:rPr lang="en-US" altLang="zh-CN" sz="18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the traditional surplus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is maximized under uniform pricing (k = 1), whereas the proportional surplus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is maximized by two-level price discrimination (k = 2)</a:t>
                </a:r>
                <a:endParaRPr lang="en-US" sz="1800" dirty="0"/>
              </a:p>
            </p:txBody>
          </p:sp>
        </mc:Choice>
        <mc:Fallback xmlns="">
          <p:sp>
            <p:nvSpPr>
              <p:cNvPr id="22" name="Content Placeholder 10">
                <a:extLst>
                  <a:ext uri="{FF2B5EF4-FFF2-40B4-BE49-F238E27FC236}">
                    <a16:creationId xmlns:a16="http://schemas.microsoft.com/office/drawing/2014/main" id="{0E5E2F2F-15C4-8D46-6E58-212F935187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409" y="1838479"/>
                <a:ext cx="7355288" cy="1590522"/>
              </a:xfrm>
              <a:blipFill>
                <a:blip r:embed="rId3"/>
                <a:stretch>
                  <a:fillRect l="-861" t="-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C238B217-BC40-6BF7-F355-37E2D026B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  <p:sp>
        <p:nvSpPr>
          <p:cNvPr id="2" name="文本框 7">
            <a:extLst>
              <a:ext uri="{FF2B5EF4-FFF2-40B4-BE49-F238E27FC236}">
                <a16:creationId xmlns:a16="http://schemas.microsoft.com/office/drawing/2014/main" id="{4794586E-0E84-F7FE-4626-799E9E32BDEB}"/>
              </a:ext>
            </a:extLst>
          </p:cNvPr>
          <p:cNvSpPr txBox="1"/>
          <p:nvPr/>
        </p:nvSpPr>
        <p:spPr>
          <a:xfrm>
            <a:off x="1763688" y="5932238"/>
            <a:ext cx="20882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Traditional Surplus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10">
            <a:extLst>
              <a:ext uri="{FF2B5EF4-FFF2-40B4-BE49-F238E27FC236}">
                <a16:creationId xmlns:a16="http://schemas.microsoft.com/office/drawing/2014/main" id="{5830B171-6C85-2061-C1E0-BF47CB9719EC}"/>
              </a:ext>
            </a:extLst>
          </p:cNvPr>
          <p:cNvSpPr txBox="1"/>
          <p:nvPr/>
        </p:nvSpPr>
        <p:spPr>
          <a:xfrm>
            <a:off x="5436096" y="5932238"/>
            <a:ext cx="22322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(b) </a:t>
            </a:r>
            <a:r>
              <a:rPr lang="en-US" altLang="zh-CN" sz="1600" dirty="0">
                <a:solidFill>
                  <a:srgbClr val="00206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Proportional Surplus</a:t>
            </a:r>
            <a:endParaRPr lang="zh-CN" altLang="en-US" sz="16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15">
            <a:extLst>
              <a:ext uri="{FF2B5EF4-FFF2-40B4-BE49-F238E27FC236}">
                <a16:creationId xmlns:a16="http://schemas.microsoft.com/office/drawing/2014/main" id="{DBA4500A-57ED-D7B2-2577-4D337072EA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385" b="10184"/>
          <a:stretch/>
        </p:blipFill>
        <p:spPr>
          <a:xfrm>
            <a:off x="4785590" y="3700238"/>
            <a:ext cx="3120777" cy="2004689"/>
          </a:xfrm>
          <a:prstGeom prst="rect">
            <a:avLst/>
          </a:prstGeom>
        </p:spPr>
      </p:pic>
      <p:pic>
        <p:nvPicPr>
          <p:cNvPr id="5" name="图片 17">
            <a:extLst>
              <a:ext uri="{FF2B5EF4-FFF2-40B4-BE49-F238E27FC236}">
                <a16:creationId xmlns:a16="http://schemas.microsoft.com/office/drawing/2014/main" id="{8D5FAC29-B2EC-958A-1AC8-52E2A18FE4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385" b="10184"/>
          <a:stretch/>
        </p:blipFill>
        <p:spPr>
          <a:xfrm>
            <a:off x="1113182" y="3700238"/>
            <a:ext cx="3120777" cy="20046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340319-8633-D253-D04C-27E02634FD17}"/>
                  </a:ext>
                </a:extLst>
              </p:cNvPr>
              <p:cNvSpPr txBox="1"/>
              <p:nvPr/>
            </p:nvSpPr>
            <p:spPr>
              <a:xfrm>
                <a:off x="486696" y="4322157"/>
                <a:ext cx="904461" cy="380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340319-8633-D253-D04C-27E02634F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96" y="4322157"/>
                <a:ext cx="904461" cy="380425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F6A5351-C61E-98AB-CE8F-732AB69FBAF3}"/>
              </a:ext>
            </a:extLst>
          </p:cNvPr>
          <p:cNvSpPr txBox="1"/>
          <p:nvPr/>
        </p:nvSpPr>
        <p:spPr>
          <a:xfrm>
            <a:off x="2708414" y="55529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B2A2A-C419-21CA-D7E6-75C6C305146A}"/>
              </a:ext>
            </a:extLst>
          </p:cNvPr>
          <p:cNvSpPr txBox="1"/>
          <p:nvPr/>
        </p:nvSpPr>
        <p:spPr>
          <a:xfrm>
            <a:off x="6428050" y="55201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1CC27D-CD8C-8F47-3BE7-54B4B42FB9D3}"/>
                  </a:ext>
                </a:extLst>
              </p:cNvPr>
              <p:cNvSpPr txBox="1"/>
              <p:nvPr/>
            </p:nvSpPr>
            <p:spPr>
              <a:xfrm>
                <a:off x="4253837" y="4309052"/>
                <a:ext cx="735320" cy="3804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1CC27D-CD8C-8F47-3BE7-54B4B42FB9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837" y="4309052"/>
                <a:ext cx="735320" cy="380425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9084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8" grpId="0"/>
      <p:bldP spid="9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C403F-C4CB-8135-AB2A-05905F199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1D6A427-579A-2BAC-4AD7-04BD2D005ED2}"/>
              </a:ext>
            </a:extLst>
          </p:cNvPr>
          <p:cNvSpPr/>
          <p:nvPr/>
        </p:nvSpPr>
        <p:spPr>
          <a:xfrm>
            <a:off x="486696" y="2007549"/>
            <a:ext cx="8028654" cy="1819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BE25B78-92E2-C636-A6BB-341CDFEB6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Beyond Linear Demand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61">
                <a:extLst>
                  <a:ext uri="{FF2B5EF4-FFF2-40B4-BE49-F238E27FC236}">
                    <a16:creationId xmlns:a16="http://schemas.microsoft.com/office/drawing/2014/main" id="{E66ACE3B-275C-08AF-724F-683850478CA1}"/>
                  </a:ext>
                </a:extLst>
              </p:cNvPr>
              <p:cNvSpPr txBox="1"/>
              <p:nvPr/>
            </p:nvSpPr>
            <p:spPr>
              <a:xfrm>
                <a:off x="756607" y="2257024"/>
                <a:ext cx="7488832" cy="139217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just" defTabSz="342884" eaLnBrk="1" fontAlgn="auto" hangingPunct="1">
                  <a:spcBef>
                    <a:spcPts val="0"/>
                  </a:spcBef>
                  <a:spcAft>
                    <a:spcPts val="450"/>
                  </a:spcAft>
                </a:pPr>
                <a:r>
                  <a:rPr lang="en-US" altLang="zh-CN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cCDF: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(1+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𝑧𝑣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−1/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  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≠0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                  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0,  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&lt;1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;</a:t>
                </a:r>
              </a:p>
              <a:p>
                <a:pPr algn="just" defTabSz="342884" eaLnBrk="1" fontAlgn="auto" hangingPunct="1">
                  <a:spcBef>
                    <a:spcPts val="0"/>
                  </a:spcBef>
                  <a:spcAft>
                    <a:spcPts val="450"/>
                  </a:spcAft>
                </a:pPr>
                <a:r>
                  <a:rPr lang="en-US" altLang="zh-CN" b="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pdf</a:t>
                </a:r>
                <a:r>
                  <a:rPr lang="en-US" altLang="zh-CN" b="0" i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:</a:t>
                </a:r>
                <a:r>
                  <a:rPr lang="en-US" altLang="zh-CN" b="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(1+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𝑧𝑣</m:t>
                                </m:r>
                                <m:r>
                                  <a:rPr lang="en-US" altLang="zh-CN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−1/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  <m:r>
                                  <a:rPr lang="en-US" altLang="zh-CN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   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≠0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                        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0,  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&lt;1 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;</a:t>
                </a:r>
              </a:p>
            </p:txBody>
          </p:sp>
        </mc:Choice>
        <mc:Fallback>
          <p:sp>
            <p:nvSpPr>
              <p:cNvPr id="12" name="TextBox 61">
                <a:extLst>
                  <a:ext uri="{FF2B5EF4-FFF2-40B4-BE49-F238E27FC236}">
                    <a16:creationId xmlns:a16="http://schemas.microsoft.com/office/drawing/2014/main" id="{E66ACE3B-275C-08AF-724F-683850478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07" y="2257024"/>
                <a:ext cx="7488832" cy="1392176"/>
              </a:xfrm>
              <a:prstGeom prst="rect">
                <a:avLst/>
              </a:prstGeom>
              <a:blipFill>
                <a:blip r:embed="rId3"/>
                <a:stretch>
                  <a:fillRect l="-677" t="-97297" b="-14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0">
            <a:extLst>
              <a:ext uri="{FF2B5EF4-FFF2-40B4-BE49-F238E27FC236}">
                <a16:creationId xmlns:a16="http://schemas.microsoft.com/office/drawing/2014/main" id="{662429AE-5B81-1F64-4EFB-6ABC23C161FC}"/>
              </a:ext>
            </a:extLst>
          </p:cNvPr>
          <p:cNvSpPr txBox="1"/>
          <p:nvPr/>
        </p:nvSpPr>
        <p:spPr>
          <a:xfrm>
            <a:off x="749123" y="1589395"/>
            <a:ext cx="7645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The class of </a:t>
            </a:r>
            <a:r>
              <a:rPr lang="en-US" b="1" dirty="0"/>
              <a:t>Pareto-</a:t>
            </a:r>
            <a:r>
              <a:rPr lang="en-US" b="1" dirty="0" err="1"/>
              <a:t>Pickands</a:t>
            </a:r>
            <a:r>
              <a:rPr lang="en-US" b="1" dirty="0"/>
              <a:t>(z) </a:t>
            </a:r>
            <a:r>
              <a:rPr lang="en-US" dirty="0">
                <a:solidFill>
                  <a:schemeClr val="tx2"/>
                </a:solidFill>
              </a:rPr>
              <a:t>distributions generalizes the uniform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E7358F-21E3-8523-EA0C-11C831E886C8}"/>
              </a:ext>
            </a:extLst>
          </p:cNvPr>
          <p:cNvSpPr txBox="1"/>
          <p:nvPr/>
        </p:nvSpPr>
        <p:spPr>
          <a:xfrm>
            <a:off x="628648" y="3866147"/>
            <a:ext cx="7751745" cy="175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62" indent="-257162" algn="just" defTabSz="342884" eaLnBrk="1" fontAlgn="auto" hangingPunct="1">
              <a:spcBef>
                <a:spcPts val="600"/>
              </a:spcBef>
              <a:spcAft>
                <a:spcPts val="450"/>
              </a:spcAft>
              <a:buBlip>
                <a:blip r:embed="rId4"/>
              </a:buBlip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It includes widely-used distributions like </a:t>
            </a:r>
            <a:r>
              <a:rPr lang="en-US" altLang="zh-CN" dirty="0">
                <a:solidFill>
                  <a:schemeClr val="accent1"/>
                </a:solidFill>
                <a:cs typeface="Times New Roman" panose="02020603050405020304" pitchFamily="18" charset="0"/>
              </a:rPr>
              <a:t>the uniform, exponential, and certain cases of Pareto and Beta distributions</a:t>
            </a: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.  </a:t>
            </a:r>
          </a:p>
          <a:p>
            <a:pPr marL="257162" indent="-257162" algn="just" defTabSz="342884">
              <a:spcBef>
                <a:spcPts val="600"/>
              </a:spcBef>
              <a:spcAft>
                <a:spcPts val="450"/>
              </a:spcAft>
              <a:buBlip>
                <a:blip r:embed="rId4"/>
              </a:buBlip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This distribution is often used to model income disparity, as it captures the most relevant aspects of income distribution</a:t>
            </a:r>
            <a:r>
              <a:rPr lang="en-US" altLang="zh-CN" baseline="30000" dirty="0">
                <a:solidFill>
                  <a:srgbClr val="000000"/>
                </a:solidFill>
                <a:cs typeface="Times New Roman" panose="02020603050405020304" pitchFamily="18" charset="0"/>
              </a:rPr>
              <a:t>1,2</a:t>
            </a: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. </a:t>
            </a:r>
          </a:p>
          <a:p>
            <a:pPr marL="257162" indent="-257162" algn="just" defTabSz="342884" eaLnBrk="1" fontAlgn="auto" hangingPunct="1">
              <a:spcBef>
                <a:spcPts val="600"/>
              </a:spcBef>
              <a:spcAft>
                <a:spcPts val="450"/>
              </a:spcAft>
              <a:buBlip>
                <a:blip r:embed="rId4"/>
              </a:buBlip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One parameter z (scale is set to 1 WLOG) controls weight of tail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D6CABD-133B-206A-CFE1-AE848018C655}"/>
              </a:ext>
            </a:extLst>
          </p:cNvPr>
          <p:cNvSpPr txBox="1"/>
          <p:nvPr/>
        </p:nvSpPr>
        <p:spPr>
          <a:xfrm>
            <a:off x="0" y="6364855"/>
            <a:ext cx="9144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sz="1200" i="1" dirty="0">
                <a:solidFill>
                  <a:srgbClr val="8C1515"/>
                </a:solidFill>
                <a:ea typeface="Baskerville" panose="02020502070401020303" pitchFamily="18" charset="0"/>
              </a:rPr>
              <a:t>[1] </a:t>
            </a:r>
            <a:r>
              <a:rPr lang="en-US" altLang="zh-CN" sz="1200" dirty="0" err="1">
                <a:solidFill>
                  <a:srgbClr val="8C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Drăgulescu</a:t>
            </a:r>
            <a:r>
              <a:rPr lang="en-US" altLang="zh-CN" sz="1200" dirty="0">
                <a:solidFill>
                  <a:srgbClr val="8C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Yakovenko. 2001</a:t>
            </a:r>
            <a:r>
              <a:rPr lang="en-US" sz="1200" i="1" dirty="0">
                <a:solidFill>
                  <a:srgbClr val="8C1515"/>
                </a:solidFill>
                <a:ea typeface="Baskerville" panose="02020502070401020303" pitchFamily="18" charset="0"/>
              </a:rPr>
              <a:t>. </a:t>
            </a:r>
            <a:r>
              <a:rPr lang="en-US" altLang="zh-CN" sz="1200" dirty="0">
                <a:solidFill>
                  <a:srgbClr val="8C151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Exponential and power-law probability distributions of wealth and income[…]</a:t>
            </a:r>
            <a:endParaRPr lang="en-US" sz="1200" i="1" dirty="0">
              <a:solidFill>
                <a:srgbClr val="8C1515"/>
              </a:solidFill>
              <a:ea typeface="Baskerville" panose="02020502070401020303" pitchFamily="18" charset="0"/>
            </a:endParaRPr>
          </a:p>
          <a:p>
            <a:pPr algn="r"/>
            <a:r>
              <a:rPr lang="en-US" sz="1200" i="1" dirty="0">
                <a:solidFill>
                  <a:srgbClr val="8C1515"/>
                </a:solidFill>
                <a:ea typeface="Baskerville" panose="02020502070401020303" pitchFamily="18" charset="0"/>
              </a:rPr>
              <a:t>[2] </a:t>
            </a:r>
            <a:r>
              <a:rPr lang="en-US" altLang="zh-CN" sz="1200" b="0" i="0" dirty="0">
                <a:solidFill>
                  <a:srgbClr val="8C151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Jones, Charles I. 2015. Pareto and Piketty: The Macroeconomics of top income and wealth inequality</a:t>
            </a:r>
            <a:endParaRPr lang="en-US" sz="1200" i="1" dirty="0">
              <a:solidFill>
                <a:srgbClr val="8C1515"/>
              </a:solidFill>
              <a:ea typeface="Baskerville" panose="0202050207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59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B59B0-A4D8-9418-63AF-C76DBD1E9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3E564BF-B924-1F46-9E11-7962A4A16CBD}"/>
              </a:ext>
            </a:extLst>
          </p:cNvPr>
          <p:cNvSpPr/>
          <p:nvPr/>
        </p:nvSpPr>
        <p:spPr>
          <a:xfrm>
            <a:off x="486696" y="2007549"/>
            <a:ext cx="8028654" cy="18190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CD49837-2BE3-52D1-6956-60A9E43B5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Beyond Linear Demand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61">
                <a:extLst>
                  <a:ext uri="{FF2B5EF4-FFF2-40B4-BE49-F238E27FC236}">
                    <a16:creationId xmlns:a16="http://schemas.microsoft.com/office/drawing/2014/main" id="{69A32797-3D30-77FE-8E21-49210D05E9BB}"/>
                  </a:ext>
                </a:extLst>
              </p:cNvPr>
              <p:cNvSpPr txBox="1"/>
              <p:nvPr/>
            </p:nvSpPr>
            <p:spPr>
              <a:xfrm>
                <a:off x="756607" y="2257024"/>
                <a:ext cx="7488832" cy="139217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just" defTabSz="342884" eaLnBrk="1" fontAlgn="auto" hangingPunct="1">
                  <a:spcBef>
                    <a:spcPts val="0"/>
                  </a:spcBef>
                  <a:spcAft>
                    <a:spcPts val="450"/>
                  </a:spcAft>
                </a:pPr>
                <a:r>
                  <a:rPr lang="en-US" altLang="zh-CN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cCDF: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(1+</m:t>
                                </m:r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𝑧𝑣</m:t>
                                </m:r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−1/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  </m:t>
                            </m:r>
                            <m:r>
                              <a:rPr lang="en-US" altLang="zh-CN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≠0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                     </m:t>
                            </m:r>
                            <m:r>
                              <a:rPr lang="en-US" altLang="zh-CN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0, 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&lt;1 </m:t>
                    </m:r>
                  </m:oMath>
                </a14:m>
                <a:r>
                  <a:rPr lang="en-US" altLang="zh-CN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;</a:t>
                </a:r>
              </a:p>
              <a:p>
                <a:pPr algn="just" defTabSz="342884" eaLnBrk="1" fontAlgn="auto" hangingPunct="1">
                  <a:spcBef>
                    <a:spcPts val="0"/>
                  </a:spcBef>
                  <a:spcAft>
                    <a:spcPts val="450"/>
                  </a:spcAft>
                </a:pPr>
                <a:r>
                  <a:rPr lang="en-US" altLang="zh-CN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pdf</a:t>
                </a:r>
                <a:r>
                  <a:rPr lang="en-US" altLang="zh-CN" b="0" i="1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:</a:t>
                </a:r>
                <a:r>
                  <a:rPr lang="en-US" altLang="zh-CN" b="0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(1+</m:t>
                                </m:r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𝑧𝑣</m:t>
                                </m:r>
                                <m:r>
                                  <a:rPr lang="en-US" altLang="zh-CN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−1/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   </m:t>
                            </m:r>
                            <m:r>
                              <a:rPr lang="en-US" altLang="zh-CN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≠0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sup>
                            </m:sSup>
                            <m:r>
                              <a:rPr lang="en-US" altLang="zh-CN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,                         </m:t>
                            </m:r>
                            <m:r>
                              <a:rPr lang="en-US" altLang="zh-CN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altLang="zh-CN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0, 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𝑧</m:t>
                    </m:r>
                    <m:r>
                      <a:rPr lang="en-US" altLang="zh-CN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&lt;1 </m:t>
                    </m:r>
                  </m:oMath>
                </a14:m>
                <a:r>
                  <a:rPr lang="en-US" altLang="zh-CN" dirty="0">
                    <a:solidFill>
                      <a:schemeClr val="tx2"/>
                    </a:solidFill>
                    <a:cs typeface="Times New Roman" panose="02020603050405020304" pitchFamily="18" charset="0"/>
                  </a:rPr>
                  <a:t>;</a:t>
                </a:r>
              </a:p>
            </p:txBody>
          </p:sp>
        </mc:Choice>
        <mc:Fallback>
          <p:sp>
            <p:nvSpPr>
              <p:cNvPr id="12" name="TextBox 61">
                <a:extLst>
                  <a:ext uri="{FF2B5EF4-FFF2-40B4-BE49-F238E27FC236}">
                    <a16:creationId xmlns:a16="http://schemas.microsoft.com/office/drawing/2014/main" id="{69A32797-3D30-77FE-8E21-49210D05E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07" y="2257024"/>
                <a:ext cx="7488832" cy="1392176"/>
              </a:xfrm>
              <a:prstGeom prst="rect">
                <a:avLst/>
              </a:prstGeom>
              <a:blipFill>
                <a:blip r:embed="rId3"/>
                <a:stretch>
                  <a:fillRect l="-677" t="-97297" b="-141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0">
            <a:extLst>
              <a:ext uri="{FF2B5EF4-FFF2-40B4-BE49-F238E27FC236}">
                <a16:creationId xmlns:a16="http://schemas.microsoft.com/office/drawing/2014/main" id="{0669DEFF-3046-EFCB-E457-00F73B36DDC4}"/>
              </a:ext>
            </a:extLst>
          </p:cNvPr>
          <p:cNvSpPr txBox="1"/>
          <p:nvPr/>
        </p:nvSpPr>
        <p:spPr>
          <a:xfrm>
            <a:off x="749123" y="1589395"/>
            <a:ext cx="7645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The class of </a:t>
            </a:r>
            <a:r>
              <a:rPr lang="en-US" b="1" dirty="0"/>
              <a:t>Pareto-</a:t>
            </a:r>
            <a:r>
              <a:rPr lang="en-US" b="1" dirty="0" err="1"/>
              <a:t>Pickands</a:t>
            </a:r>
            <a:r>
              <a:rPr lang="en-US" b="1" dirty="0"/>
              <a:t>(z) </a:t>
            </a:r>
            <a:r>
              <a:rPr lang="en-US" dirty="0">
                <a:solidFill>
                  <a:schemeClr val="tx2"/>
                </a:solidFill>
              </a:rPr>
              <a:t>distributions generalizes the uniform</a:t>
            </a:r>
          </a:p>
        </p:txBody>
      </p:sp>
      <p:pic>
        <p:nvPicPr>
          <p:cNvPr id="3" name="Picture 2" descr="A graph of function and function&#10;&#10;AI-generated content may be incorrect.">
            <a:extLst>
              <a:ext uri="{FF2B5EF4-FFF2-40B4-BE49-F238E27FC236}">
                <a16:creationId xmlns:a16="http://schemas.microsoft.com/office/drawing/2014/main" id="{8B6C99D5-B38C-531B-6BA3-0EA9E05E8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65" y="4051829"/>
            <a:ext cx="6801166" cy="243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730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98723-DCA1-7F9A-F086-DECD42586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function&#10;&#10;AI-generated content may be incorrect.">
            <a:extLst>
              <a:ext uri="{FF2B5EF4-FFF2-40B4-BE49-F238E27FC236}">
                <a16:creationId xmlns:a16="http://schemas.microsoft.com/office/drawing/2014/main" id="{53359AC6-7C8B-0E29-E444-E2DA73BAC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25" y="4320012"/>
            <a:ext cx="6824256" cy="240527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DDD49E5-734A-013D-3F6F-7A90DEB3766B}"/>
              </a:ext>
            </a:extLst>
          </p:cNvPr>
          <p:cNvSpPr/>
          <p:nvPr/>
        </p:nvSpPr>
        <p:spPr>
          <a:xfrm>
            <a:off x="486696" y="1550355"/>
            <a:ext cx="8028654" cy="28193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B075BAD-2D24-37AC-6B24-2667492A0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Price Discr. is Prop. Surplus Increasing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0">
                <a:extLst>
                  <a:ext uri="{FF2B5EF4-FFF2-40B4-BE49-F238E27FC236}">
                    <a16:creationId xmlns:a16="http://schemas.microsoft.com/office/drawing/2014/main" id="{3DD4F6B6-2CE8-2756-FF7A-C22B1C2FCD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5409" y="1778844"/>
                <a:ext cx="7355288" cy="25049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000" b="1" u="sng" dirty="0">
                    <a:solidFill>
                      <a:schemeClr val="tx1"/>
                    </a:solidFill>
                  </a:rPr>
                  <a:t>Theorem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[Proportional Surplus and the Pareto-</a:t>
                </a:r>
                <a:r>
                  <a:rPr lang="en-US" sz="2000" u="sng" dirty="0" err="1">
                    <a:solidFill>
                      <a:schemeClr val="tx1"/>
                    </a:solidFill>
                  </a:rPr>
                  <a:t>Pickands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].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800" dirty="0"/>
                  <a:t>When valuations are Pareto-</a:t>
                </a:r>
                <a:r>
                  <a:rPr lang="en-US" sz="1800" dirty="0" err="1"/>
                  <a:t>Pickands</a:t>
                </a:r>
                <a:r>
                  <a:rPr lang="en-US" sz="1800" dirty="0"/>
                  <a:t>(z) with z &gt; -2.42, </a:t>
                </a:r>
                <a:r>
                  <a:rPr lang="en-US" altLang="zh-CN" sz="18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the traditional surplus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is higher under uniform pricing (k = 1) than two-level discriminatory pricing (k=2), whereas the proportional surplus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is higher under two-level price discrimination (k = 2) than under uniform pricing, i.e.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2" name="Content Placeholder 10">
                <a:extLst>
                  <a:ext uri="{FF2B5EF4-FFF2-40B4-BE49-F238E27FC236}">
                    <a16:creationId xmlns:a16="http://schemas.microsoft.com/office/drawing/2014/main" id="{3DD4F6B6-2CE8-2756-FF7A-C22B1C2FCD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409" y="1778844"/>
                <a:ext cx="7355288" cy="2504921"/>
              </a:xfrm>
              <a:blipFill>
                <a:blip r:embed="rId4"/>
                <a:stretch>
                  <a:fillRect l="-861" t="-1010" b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84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FB2BC-7E98-4BCF-9541-7E4951A5E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4C978BC-9BA6-2F51-F484-C39BB5B3E071}"/>
              </a:ext>
            </a:extLst>
          </p:cNvPr>
          <p:cNvSpPr/>
          <p:nvPr/>
        </p:nvSpPr>
        <p:spPr>
          <a:xfrm>
            <a:off x="486696" y="1550355"/>
            <a:ext cx="8028654" cy="28193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  <a:effectLst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C4F7AF85-CF07-42FE-8ECB-368880B92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Price Discr. is Prop. Surplus Increasing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10">
                <a:extLst>
                  <a:ext uri="{FF2B5EF4-FFF2-40B4-BE49-F238E27FC236}">
                    <a16:creationId xmlns:a16="http://schemas.microsoft.com/office/drawing/2014/main" id="{24D1A084-C929-AAC4-6A98-B42EA00136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5409" y="1778844"/>
                <a:ext cx="7355288" cy="2504921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2000" b="1" u="sng" dirty="0">
                    <a:solidFill>
                      <a:schemeClr val="tx1"/>
                    </a:solidFill>
                  </a:rPr>
                  <a:t>Theorem 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[Proportional Surplus and the Pareto-</a:t>
                </a:r>
                <a:r>
                  <a:rPr lang="en-US" sz="2000" u="sng" dirty="0" err="1">
                    <a:solidFill>
                      <a:schemeClr val="tx1"/>
                    </a:solidFill>
                  </a:rPr>
                  <a:t>Pickands</a:t>
                </a:r>
                <a:r>
                  <a:rPr lang="en-US" sz="2000" u="sng" dirty="0">
                    <a:solidFill>
                      <a:schemeClr val="tx1"/>
                    </a:solidFill>
                  </a:rPr>
                  <a:t>].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sz="1800" dirty="0"/>
                  <a:t>When valuations are Pareto-</a:t>
                </a:r>
                <a:r>
                  <a:rPr lang="en-US" sz="1800" dirty="0" err="1"/>
                  <a:t>Pickands</a:t>
                </a:r>
                <a:r>
                  <a:rPr lang="en-US" sz="1800" dirty="0"/>
                  <a:t>(z) with z &gt; -2.42, </a:t>
                </a:r>
                <a:r>
                  <a:rPr lang="en-US" altLang="zh-CN" sz="18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the traditional surplus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is higher under uniform pricing (k = 1) than two-level discriminatory pricing (k=2), whereas the proportional surplus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is higher under two-level price discrimination (k = 2) than under uniform pricing, i.e.</a:t>
                </a:r>
              </a:p>
              <a:p>
                <a:pPr marL="0" indent="0" algn="ctr">
                  <a:lnSpc>
                    <a:spcPct val="110000"/>
                  </a:lnSpc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sz="1800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  <m:r>
                      <a:rPr lang="en-US" altLang="zh-CN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sup>
                    </m:sSubSup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22" name="Content Placeholder 10">
                <a:extLst>
                  <a:ext uri="{FF2B5EF4-FFF2-40B4-BE49-F238E27FC236}">
                    <a16:creationId xmlns:a16="http://schemas.microsoft.com/office/drawing/2014/main" id="{24D1A084-C929-AAC4-6A98-B42EA00136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409" y="1778844"/>
                <a:ext cx="7355288" cy="2504921"/>
              </a:xfrm>
              <a:blipFill>
                <a:blip r:embed="rId3"/>
                <a:stretch>
                  <a:fillRect l="-861" t="-1010" b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0FDC7A2-9C37-5B79-9F18-3A24C4572C33}"/>
              </a:ext>
            </a:extLst>
          </p:cNvPr>
          <p:cNvSpPr txBox="1"/>
          <p:nvPr/>
        </p:nvSpPr>
        <p:spPr>
          <a:xfrm>
            <a:off x="625150" y="4566416"/>
            <a:ext cx="7751745" cy="175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62" indent="-257162" algn="just" defTabSz="342884" eaLnBrk="1" fontAlgn="auto" hangingPunct="1">
              <a:spcBef>
                <a:spcPts val="600"/>
              </a:spcBef>
              <a:spcAft>
                <a:spcPts val="450"/>
              </a:spcAft>
              <a:buBlip>
                <a:blip r:embed="rId4"/>
              </a:buBlip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In general, price discrimination does not improve customer surplus, however a modest level of price discrimination improves prop. surplus</a:t>
            </a:r>
          </a:p>
          <a:p>
            <a:pPr marL="257162" indent="-257162" algn="just" defTabSz="342884">
              <a:spcBef>
                <a:spcPts val="600"/>
              </a:spcBef>
              <a:spcAft>
                <a:spcPts val="450"/>
              </a:spcAft>
              <a:buBlip>
                <a:blip r:embed="rId4"/>
              </a:buBlip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Two-level price discrimination </a:t>
            </a:r>
            <a:r>
              <a:rPr lang="en-US" dirty="0">
                <a:solidFill>
                  <a:srgbClr val="002060"/>
                </a:solidFill>
                <a:sym typeface="Wingdings" pitchFamily="2" charset="2"/>
              </a:rPr>
              <a:t></a:t>
            </a: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 Coupons, targeted discounts</a:t>
            </a:r>
          </a:p>
          <a:p>
            <a:pPr marL="257162" indent="-257162" algn="just" defTabSz="342884">
              <a:spcBef>
                <a:spcPts val="600"/>
              </a:spcBef>
              <a:spcAft>
                <a:spcPts val="450"/>
              </a:spcAft>
              <a:buBlip>
                <a:blip r:embed="rId4"/>
              </a:buBlip>
            </a:pPr>
            <a:r>
              <a:rPr lang="en-US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Two is increasing, optimal can be higher level. For exponential, optimal level of price discrimination for proportional surplus is k = 3!</a:t>
            </a:r>
          </a:p>
        </p:txBody>
      </p:sp>
    </p:spTree>
    <p:extLst>
      <p:ext uri="{BB962C8B-B14F-4D97-AF65-F5344CB8AC3E}">
        <p14:creationId xmlns:p14="http://schemas.microsoft.com/office/powerpoint/2010/main" val="347402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Conclusions</a:t>
            </a:r>
          </a:p>
        </p:txBody>
      </p:sp>
      <p:sp>
        <p:nvSpPr>
          <p:cNvPr id="8" name="Rectangle 7"/>
          <p:cNvSpPr/>
          <p:nvPr/>
        </p:nvSpPr>
        <p:spPr>
          <a:xfrm>
            <a:off x="628650" y="1809694"/>
            <a:ext cx="7886245" cy="42473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We introduce a hierarchy of semi-personalized pricing policies which reflect the way personalized pricing are implemented in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practice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Under natural regression assumptions, we characterize when k-level price discrimination can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efficiently</a:t>
            </a:r>
            <a:r>
              <a:rPr lang="en-US" dirty="0">
                <a:solidFill>
                  <a:schemeClr val="tx2"/>
                </a:solidFill>
              </a:rPr>
              <a:t> computed – namely when error is log-concave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We studied how semi-personalized pricing, which does not improve customer surplus in a traditional sense, can be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equity</a:t>
            </a:r>
            <a:r>
              <a:rPr lang="en-US" dirty="0">
                <a:solidFill>
                  <a:schemeClr val="tx2"/>
                </a:solidFill>
              </a:rPr>
              <a:t> improving by increasing proportional surplus. In this way, moderate levels of price discrimination can be a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win-win </a:t>
            </a:r>
            <a:r>
              <a:rPr lang="en-US" dirty="0">
                <a:solidFill>
                  <a:schemeClr val="tx2"/>
                </a:solidFill>
              </a:rPr>
              <a:t>for firms and their customers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tx2"/>
              </a:solidFill>
            </a:endParaRPr>
          </a:p>
          <a:p>
            <a:pPr algn="ctr"/>
            <a:r>
              <a:rPr lang="en-US" b="1" dirty="0"/>
              <a:t>Final Thought</a:t>
            </a:r>
            <a:r>
              <a:rPr lang="en-US" dirty="0">
                <a:solidFill>
                  <a:schemeClr val="tx2"/>
                </a:solidFill>
              </a:rPr>
              <a:t>: These results are general, but personalized pricing is most interesting/effective when it is tailored to the context. Future work on how/what exactly to implement in different markets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FEAD7EA-D392-E536-5E96-F3BD467C7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 dirty="0"/>
              <a:t>Dartmouth Seminar</a:t>
            </a:r>
          </a:p>
        </p:txBody>
      </p:sp>
    </p:spTree>
    <p:extLst>
      <p:ext uri="{BB962C8B-B14F-4D97-AF65-F5344CB8AC3E}">
        <p14:creationId xmlns:p14="http://schemas.microsoft.com/office/powerpoint/2010/main" val="374029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685351"/>
            <a:ext cx="7886700" cy="853810"/>
          </a:xfrm>
        </p:spPr>
        <p:txBody>
          <a:bodyPr>
            <a:normAutofit/>
          </a:bodyPr>
          <a:lstStyle/>
          <a:p>
            <a:r>
              <a:rPr lang="en-US" sz="3600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2582404"/>
            <a:ext cx="7886700" cy="3838276"/>
          </a:xfrm>
        </p:spPr>
        <p:txBody>
          <a:bodyPr>
            <a:no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800" i="1" dirty="0">
                <a:solidFill>
                  <a:schemeClr val="tx2"/>
                </a:solidFill>
              </a:rPr>
              <a:t>Optimal Feature-Based Market Segmentation and Pricing </a:t>
            </a:r>
            <a:r>
              <a:rPr lang="en-US" sz="1800" dirty="0">
                <a:solidFill>
                  <a:schemeClr val="tx2"/>
                </a:solidFill>
              </a:rPr>
              <a:t>(Major at OR): </a:t>
            </a:r>
            <a:r>
              <a:rPr lang="en-US" sz="1800" dirty="0">
                <a:solidFill>
                  <a:schemeClr val="tx2"/>
                </a:solidFill>
                <a:hlinkClick r:id="rId2"/>
              </a:rPr>
              <a:t>https://papers.ssrn.com/sol3/papers.cfm?abstract_id=4151103</a:t>
            </a:r>
            <a:endParaRPr lang="en-US" sz="1800" dirty="0">
              <a:solidFill>
                <a:schemeClr val="tx2"/>
              </a:solidFill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n-US" sz="1800" i="1" dirty="0">
                <a:solidFill>
                  <a:schemeClr val="tx2"/>
                </a:solidFill>
              </a:rPr>
              <a:t>Can Price Discrimination be Progressive? </a:t>
            </a:r>
            <a:r>
              <a:rPr lang="en-US" sz="1800" dirty="0">
                <a:solidFill>
                  <a:schemeClr val="tx2"/>
                </a:solidFill>
              </a:rPr>
              <a:t>(Available upon request)</a:t>
            </a:r>
          </a:p>
          <a:p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  <a:p>
            <a:endParaRPr lang="en-US" sz="1600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3"/>
              </a:buBlip>
            </a:pPr>
            <a:r>
              <a:rPr lang="en-US" sz="1600" dirty="0">
                <a:solidFill>
                  <a:schemeClr val="tx2"/>
                </a:solidFill>
              </a:rPr>
              <a:t>Comments, questions 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mih140@pitt.edu</a:t>
            </a:r>
            <a:r>
              <a:rPr lang="en-US" sz="1600" dirty="0">
                <a:solidFill>
                  <a:schemeClr val="tx2"/>
                </a:solidFill>
              </a:rPr>
              <a:t>  </a:t>
            </a:r>
          </a:p>
          <a:p>
            <a:pPr marL="342900" indent="-342900">
              <a:buBlip>
                <a:blip r:embed="rId3"/>
              </a:buBlip>
            </a:pPr>
            <a:r>
              <a:rPr lang="en-US" sz="1600" dirty="0">
                <a:solidFill>
                  <a:schemeClr val="tx2"/>
                </a:solidFill>
              </a:rPr>
              <a:t>More papers: </a:t>
            </a:r>
            <a:r>
              <a:rPr lang="en-US" sz="1600" dirty="0">
                <a:solidFill>
                  <a:schemeClr val="tx2"/>
                </a:solidFill>
                <a:hlinkClick r:id="rId5"/>
              </a:rPr>
              <a:t>https://mhamilton-pitt.github.io/</a:t>
            </a:r>
            <a:r>
              <a:rPr lang="en-US" sz="1600" dirty="0">
                <a:solidFill>
                  <a:schemeClr val="tx2"/>
                </a:solidFill>
              </a:rPr>
              <a:t> </a:t>
            </a:r>
            <a:endParaRPr lang="en-US" sz="1600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Dartmouth Seminar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D98EA9-47BE-C4B2-177D-FCF2BF8DEB9E}"/>
              </a:ext>
            </a:extLst>
          </p:cNvPr>
          <p:cNvSpPr txBox="1"/>
          <p:nvPr/>
        </p:nvSpPr>
        <p:spPr>
          <a:xfrm>
            <a:off x="623888" y="2072653"/>
            <a:ext cx="7537132" cy="402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ts val="450"/>
              </a:spcBef>
              <a:spcAft>
                <a:spcPts val="600"/>
              </a:spcAft>
            </a:pPr>
            <a:r>
              <a:rPr lang="en-US" altLang="zh-CN" dirty="0">
                <a:solidFill>
                  <a:schemeClr val="tx2"/>
                </a:solidFill>
                <a:cs typeface="Times New Roman" panose="02020603050405020304" pitchFamily="18" charset="0"/>
              </a:rPr>
              <a:t>This work combines two papers:</a:t>
            </a:r>
          </a:p>
        </p:txBody>
      </p:sp>
      <p:pic>
        <p:nvPicPr>
          <p:cNvPr id="1026" name="Picture 2" descr="Max Biggs">
            <a:extLst>
              <a:ext uri="{FF2B5EF4-FFF2-40B4-BE49-F238E27FC236}">
                <a16:creationId xmlns:a16="http://schemas.microsoft.com/office/drawing/2014/main" id="{2A56EBD8-8C91-2B1B-7F8F-0691FF85D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63" y="3902004"/>
            <a:ext cx="1192988" cy="162449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ting Cui">
            <a:extLst>
              <a:ext uri="{FF2B5EF4-FFF2-40B4-BE49-F238E27FC236}">
                <a16:creationId xmlns:a16="http://schemas.microsoft.com/office/drawing/2014/main" id="{4E8EC7D9-0146-6F51-C23B-2EE298D55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470" y="3848235"/>
            <a:ext cx="1732034" cy="1732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feng Xing (邢恩凤)">
            <a:extLst>
              <a:ext uri="{FF2B5EF4-FFF2-40B4-BE49-F238E27FC236}">
                <a16:creationId xmlns:a16="http://schemas.microsoft.com/office/drawing/2014/main" id="{C297F605-1F72-0709-A55D-B314D2E36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16826" y="3906421"/>
            <a:ext cx="1732034" cy="173203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556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4BD6-89B9-FD21-34C4-79016C59B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DD423FA7-34A1-1A54-D5C1-E230DF7A7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84" y="4947612"/>
            <a:ext cx="3377829" cy="123808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A screenshot of a newspaper&#10;&#10;AI-generated content may be incorrect.">
            <a:extLst>
              <a:ext uri="{FF2B5EF4-FFF2-40B4-BE49-F238E27FC236}">
                <a16:creationId xmlns:a16="http://schemas.microsoft.com/office/drawing/2014/main" id="{BB85200E-DD9D-0A6E-349E-1F064862D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992" y="4630101"/>
            <a:ext cx="3872490" cy="21893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A large building with columns and a large domed roof&#10;&#10;AI-generated content may be incorrect.">
            <a:extLst>
              <a:ext uri="{FF2B5EF4-FFF2-40B4-BE49-F238E27FC236}">
                <a16:creationId xmlns:a16="http://schemas.microsoft.com/office/drawing/2014/main" id="{48B014CC-E0EA-D175-32E6-7A309C7DA5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969" y="4691583"/>
            <a:ext cx="2321518" cy="21087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6EA17E-8261-BA9D-00B1-1EF91A9B8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Personalized Pricing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EC4362-3906-ABCF-66A7-72442DFE984B}"/>
              </a:ext>
            </a:extLst>
          </p:cNvPr>
          <p:cNvSpPr txBox="1"/>
          <p:nvPr/>
        </p:nvSpPr>
        <p:spPr>
          <a:xfrm>
            <a:off x="651510" y="1620812"/>
            <a:ext cx="786384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Personalized Pricing </a:t>
            </a:r>
            <a:r>
              <a:rPr lang="en" altLang="zh-CN" sz="2000" dirty="0">
                <a:solidFill>
                  <a:schemeClr val="tx2"/>
                </a:solidFill>
              </a:rPr>
              <a:t>is </a:t>
            </a:r>
            <a:r>
              <a:rPr lang="en-US" altLang="zh-CN" sz="2000" dirty="0">
                <a:solidFill>
                  <a:schemeClr val="tx2"/>
                </a:solidFill>
              </a:rPr>
              <a:t>when the price for a good is chosen based on consumer specific observables</a:t>
            </a:r>
            <a:r>
              <a:rPr lang="en" altLang="zh-CN" sz="2000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buBlip>
                <a:blip r:embed="rId6"/>
              </a:buBlip>
            </a:pPr>
            <a:r>
              <a:rPr lang="en-US" dirty="0">
                <a:solidFill>
                  <a:schemeClr val="tx2"/>
                </a:solidFill>
              </a:rPr>
              <a:t>Third Degree Price Discrimination, Surveillance Pricing</a:t>
            </a:r>
          </a:p>
          <a:p>
            <a:pPr marL="342900" indent="-342900">
              <a:buBlip>
                <a:blip r:embed="rId6"/>
              </a:buBlip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Round Single Corner Rectangle 5">
            <a:extLst>
              <a:ext uri="{FF2B5EF4-FFF2-40B4-BE49-F238E27FC236}">
                <a16:creationId xmlns:a16="http://schemas.microsoft.com/office/drawing/2014/main" id="{96484930-9A36-E1B0-B164-4B6E07DDA264}"/>
              </a:ext>
            </a:extLst>
          </p:cNvPr>
          <p:cNvSpPr/>
          <p:nvPr/>
        </p:nvSpPr>
        <p:spPr>
          <a:xfrm>
            <a:off x="834390" y="2891790"/>
            <a:ext cx="3200400" cy="537210"/>
          </a:xfrm>
          <a:prstGeom prst="round1Rect">
            <a:avLst/>
          </a:prstGeom>
          <a:solidFill>
            <a:srgbClr val="00B1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Positives</a:t>
            </a:r>
          </a:p>
        </p:txBody>
      </p:sp>
      <p:sp>
        <p:nvSpPr>
          <p:cNvPr id="7" name="Round Single Corner Rectangle 6">
            <a:extLst>
              <a:ext uri="{FF2B5EF4-FFF2-40B4-BE49-F238E27FC236}">
                <a16:creationId xmlns:a16="http://schemas.microsoft.com/office/drawing/2014/main" id="{EE77F40D-659E-9E57-60D9-DB1858F1E349}"/>
              </a:ext>
            </a:extLst>
          </p:cNvPr>
          <p:cNvSpPr/>
          <p:nvPr/>
        </p:nvSpPr>
        <p:spPr>
          <a:xfrm flipH="1">
            <a:off x="5292090" y="2946375"/>
            <a:ext cx="3200400" cy="537210"/>
          </a:xfrm>
          <a:prstGeom prst="round1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Negatives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0EE015-D259-E5AA-3374-B6E41D9E54AD}"/>
              </a:ext>
            </a:extLst>
          </p:cNvPr>
          <p:cNvSpPr txBox="1"/>
          <p:nvPr/>
        </p:nvSpPr>
        <p:spPr>
          <a:xfrm>
            <a:off x="465905" y="3570651"/>
            <a:ext cx="40030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“Increase your bottom line without changing your product line”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64A95B-B410-E09A-3462-CDFDC1B8D87C}"/>
              </a:ext>
            </a:extLst>
          </p:cNvPr>
          <p:cNvSpPr txBox="1"/>
          <p:nvPr/>
        </p:nvSpPr>
        <p:spPr>
          <a:xfrm>
            <a:off x="5292090" y="3654512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6"/>
              </a:buBlip>
            </a:pPr>
            <a:r>
              <a:rPr lang="en-US" dirty="0">
                <a:solidFill>
                  <a:schemeClr val="tx2"/>
                </a:solidFill>
              </a:rPr>
              <a:t>Customer blow back</a:t>
            </a:r>
          </a:p>
          <a:p>
            <a:pPr marL="342900" indent="-342900">
              <a:buBlip>
                <a:blip r:embed="rId6"/>
              </a:buBlip>
            </a:pPr>
            <a:r>
              <a:rPr lang="en-US" dirty="0">
                <a:solidFill>
                  <a:schemeClr val="tx2"/>
                </a:solidFill>
              </a:rPr>
              <a:t>Governmental regulation</a:t>
            </a:r>
          </a:p>
          <a:p>
            <a:pPr marL="342900" indent="-342900">
              <a:buBlip>
                <a:blip r:embed="rId6"/>
              </a:buBlip>
            </a:pPr>
            <a:r>
              <a:rPr lang="en-US" dirty="0">
                <a:solidFill>
                  <a:schemeClr val="tx2"/>
                </a:solidFill>
              </a:rPr>
              <a:t>Uneven effectiveness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B68D6B-366D-DD22-38DB-6A462769C00C}"/>
              </a:ext>
            </a:extLst>
          </p:cNvPr>
          <p:cNvSpPr txBox="1"/>
          <p:nvPr/>
        </p:nvSpPr>
        <p:spPr>
          <a:xfrm>
            <a:off x="465905" y="421698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Blip>
                <a:blip r:embed="rId6"/>
              </a:buBlip>
            </a:pPr>
            <a:r>
              <a:rPr lang="en-US" dirty="0">
                <a:solidFill>
                  <a:schemeClr val="tx2"/>
                </a:solidFill>
              </a:rPr>
              <a:t>Discounts for </a:t>
            </a:r>
            <a:r>
              <a:rPr lang="en-US" i="1" dirty="0">
                <a:solidFill>
                  <a:schemeClr val="tx2"/>
                </a:solidFill>
              </a:rPr>
              <a:t>some</a:t>
            </a:r>
            <a:r>
              <a:rPr lang="en-US" dirty="0">
                <a:solidFill>
                  <a:schemeClr val="tx2"/>
                </a:solidFill>
              </a:rPr>
              <a:t> customers</a:t>
            </a:r>
          </a:p>
        </p:txBody>
      </p:sp>
    </p:spTree>
    <p:extLst>
      <p:ext uri="{BB962C8B-B14F-4D97-AF65-F5344CB8AC3E}">
        <p14:creationId xmlns:p14="http://schemas.microsoft.com/office/powerpoint/2010/main" val="119427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36C6D-FC60-ECC5-7E84-D61984879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6165-D1D8-8A4F-257F-4276C029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Personalized Pricing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6A5F42-1468-E47D-26B5-B560AC60638F}"/>
              </a:ext>
            </a:extLst>
          </p:cNvPr>
          <p:cNvSpPr txBox="1"/>
          <p:nvPr/>
        </p:nvSpPr>
        <p:spPr>
          <a:xfrm>
            <a:off x="651510" y="1620812"/>
            <a:ext cx="786384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Personalized Pricing </a:t>
            </a:r>
            <a:r>
              <a:rPr lang="en" altLang="zh-CN" sz="2000" dirty="0">
                <a:solidFill>
                  <a:schemeClr val="tx2"/>
                </a:solidFill>
              </a:rPr>
              <a:t>is </a:t>
            </a:r>
            <a:r>
              <a:rPr lang="en-US" altLang="zh-CN" sz="2000" dirty="0">
                <a:solidFill>
                  <a:schemeClr val="tx2"/>
                </a:solidFill>
              </a:rPr>
              <a:t>when the price for a good is chosen based on consumer specific observables</a:t>
            </a:r>
            <a:r>
              <a:rPr lang="en" altLang="zh-CN" sz="2000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Third Degree Price Discrimination, Surveillance Pricing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299F9F-0859-22EE-BD27-471F85988378}"/>
              </a:ext>
            </a:extLst>
          </p:cNvPr>
          <p:cNvSpPr txBox="1"/>
          <p:nvPr/>
        </p:nvSpPr>
        <p:spPr>
          <a:xfrm>
            <a:off x="651510" y="2767622"/>
            <a:ext cx="786384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" altLang="zh-CN" sz="2000" dirty="0">
                <a:solidFill>
                  <a:schemeClr val="tx2"/>
                </a:solidFill>
              </a:rPr>
              <a:t>The future of personalized pricing will be tactical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Companies that can make personalized pricing palatable will </a:t>
            </a:r>
            <a:r>
              <a:rPr lang="en-US" dirty="0">
                <a:solidFill>
                  <a:srgbClr val="00B050"/>
                </a:solidFill>
              </a:rPr>
              <a:t>succeed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Naively charging maximum willingness-to-pay likely will </a:t>
            </a:r>
            <a:r>
              <a:rPr lang="en-US" dirty="0">
                <a:solidFill>
                  <a:srgbClr val="FF0000"/>
                </a:solidFill>
              </a:rPr>
              <a:t>fail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946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03709-23AA-3045-9E0F-A5298F64C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D6C0-E02B-2AE6-3E52-2C7856F5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Personalized Pricing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A6EA07-81A3-2410-6408-264051D8B958}"/>
              </a:ext>
            </a:extLst>
          </p:cNvPr>
          <p:cNvSpPr txBox="1"/>
          <p:nvPr/>
        </p:nvSpPr>
        <p:spPr>
          <a:xfrm>
            <a:off x="651510" y="1620812"/>
            <a:ext cx="786384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Personalized Pricing </a:t>
            </a:r>
            <a:r>
              <a:rPr lang="en" altLang="zh-CN" sz="2000" dirty="0">
                <a:solidFill>
                  <a:schemeClr val="tx2"/>
                </a:solidFill>
              </a:rPr>
              <a:t>is </a:t>
            </a:r>
            <a:r>
              <a:rPr lang="en-US" altLang="zh-CN" sz="2000" dirty="0">
                <a:solidFill>
                  <a:schemeClr val="tx2"/>
                </a:solidFill>
              </a:rPr>
              <a:t>when the price for a good is chosen based on consumer specific observables</a:t>
            </a:r>
            <a:r>
              <a:rPr lang="en" altLang="zh-CN" sz="2000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Third Degree Price Discrimination, Surveillance Pricing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1A9F7-D940-70C5-0D56-38597C67E295}"/>
              </a:ext>
            </a:extLst>
          </p:cNvPr>
          <p:cNvSpPr txBox="1"/>
          <p:nvPr/>
        </p:nvSpPr>
        <p:spPr>
          <a:xfrm>
            <a:off x="651510" y="2767622"/>
            <a:ext cx="786384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" altLang="zh-CN" sz="2000" dirty="0">
                <a:solidFill>
                  <a:schemeClr val="tx2"/>
                </a:solidFill>
              </a:rPr>
              <a:t>The future of personalized pricing will be </a:t>
            </a:r>
            <a:r>
              <a:rPr lang="en" altLang="zh-CN" sz="2000" dirty="0"/>
              <a:t>tactical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Companies that can make personalized pricing palatable will </a:t>
            </a:r>
            <a:r>
              <a:rPr lang="en-US" dirty="0">
                <a:solidFill>
                  <a:srgbClr val="00B050"/>
                </a:solidFill>
              </a:rPr>
              <a:t>succeed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Naively charging maximum willingness-to-pay likely will </a:t>
            </a:r>
            <a:r>
              <a:rPr lang="en-US" dirty="0">
                <a:solidFill>
                  <a:srgbClr val="FF0000"/>
                </a:solidFill>
              </a:rPr>
              <a:t>fail</a:t>
            </a:r>
            <a:r>
              <a:rPr lang="en-US" dirty="0">
                <a:solidFill>
                  <a:schemeClr val="tx2"/>
                </a:solidFill>
              </a:rPr>
              <a:t> 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49044-472D-3310-A1C1-634EF61B88A3}"/>
              </a:ext>
            </a:extLst>
          </p:cNvPr>
          <p:cNvSpPr txBox="1"/>
          <p:nvPr/>
        </p:nvSpPr>
        <p:spPr>
          <a:xfrm>
            <a:off x="628650" y="3959023"/>
            <a:ext cx="7863840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" altLang="zh-CN" sz="2000" b="1" dirty="0">
                <a:solidFill>
                  <a:schemeClr val="accent6">
                    <a:lumMod val="75000"/>
                  </a:schemeClr>
                </a:solidFill>
              </a:rPr>
              <a:t>Semi-Personalized Pricing </a:t>
            </a:r>
            <a:r>
              <a:rPr lang="en" altLang="zh-CN" sz="2000" dirty="0">
                <a:solidFill>
                  <a:schemeClr val="tx2"/>
                </a:solidFill>
              </a:rPr>
              <a:t>uses a limited number of distinct prices which segments the market</a:t>
            </a:r>
            <a:endParaRPr lang="en" altLang="zh-CN" sz="2000" dirty="0"/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Granularity of the pricing depends on </a:t>
            </a:r>
            <a:r>
              <a:rPr lang="en-US" dirty="0"/>
              <a:t>information quality </a:t>
            </a:r>
            <a:r>
              <a:rPr lang="en-US" dirty="0">
                <a:solidFill>
                  <a:schemeClr val="tx2"/>
                </a:solidFill>
              </a:rPr>
              <a:t>and </a:t>
            </a:r>
            <a:r>
              <a:rPr lang="en-US" dirty="0"/>
              <a:t>operational constraints</a:t>
            </a:r>
          </a:p>
          <a:p>
            <a:pPr marL="342900" indent="-342900">
              <a:spcAft>
                <a:spcPts val="600"/>
              </a:spcAft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Segments customers by the price they receive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  <a:p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5858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Talk Outline</a:t>
            </a:r>
          </a:p>
        </p:txBody>
      </p:sp>
      <p:sp>
        <p:nvSpPr>
          <p:cNvPr id="61" name="Rectangle 60"/>
          <p:cNvSpPr/>
          <p:nvPr/>
        </p:nvSpPr>
        <p:spPr>
          <a:xfrm>
            <a:off x="628650" y="1678308"/>
            <a:ext cx="78867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/>
              <a:t>C1: </a:t>
            </a:r>
            <a:r>
              <a:rPr lang="en-US" altLang="zh-CN" b="1" i="1" dirty="0"/>
              <a:t>Framework for semi-personalized pricing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Captures the range of semi-personalized pricing policies that appear in practice. Hierarchy of price discrimination parameterized by number of distinct prices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  <a:p>
            <a:r>
              <a:rPr lang="en-US" altLang="zh-CN" i="1" dirty="0"/>
              <a:t>C2(a): </a:t>
            </a:r>
            <a:r>
              <a:rPr lang="en-US" altLang="zh-CN" b="1" i="1" dirty="0"/>
              <a:t>Algorithms for setting semi-personalized pricing policies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We describe when the it is algorithmically easy or hard to optimally segment and price markets and explain why.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altLang="zh-CN" i="1" dirty="0"/>
              <a:t>C2(b): </a:t>
            </a:r>
            <a:r>
              <a:rPr lang="en-US" altLang="zh-CN" b="1" i="1" dirty="0"/>
              <a:t>Structural results for optimal semi-personalized pricing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Characterize how increasing level price discrimination impacts revenue</a:t>
            </a:r>
          </a:p>
          <a:p>
            <a:pPr marL="342900" indent="-342900">
              <a:buBlip>
                <a:blip r:embed="rId3"/>
              </a:buBlip>
            </a:pPr>
            <a:endParaRPr lang="en-US" dirty="0">
              <a:solidFill>
                <a:schemeClr val="tx2"/>
              </a:solidFill>
            </a:endParaRPr>
          </a:p>
          <a:p>
            <a:r>
              <a:rPr lang="en-US" altLang="zh-CN" i="1" dirty="0"/>
              <a:t>C3: </a:t>
            </a:r>
            <a:r>
              <a:rPr lang="en-US" altLang="zh-CN" b="1" i="1" dirty="0"/>
              <a:t>What does semi-personalized pricing mean for customers?</a:t>
            </a:r>
          </a:p>
          <a:p>
            <a:pPr marL="342900" indent="-342900">
              <a:buBlip>
                <a:blip r:embed="rId3"/>
              </a:buBlip>
            </a:pPr>
            <a:r>
              <a:rPr lang="en-US" dirty="0">
                <a:solidFill>
                  <a:schemeClr val="tx2"/>
                </a:solidFill>
              </a:rPr>
              <a:t>Introduce the proportional welfare, and give theory that a modest level of price discrimination is often equity promoting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59644F5B-33BD-814F-9DD5-755110C98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86051" y="6356351"/>
            <a:ext cx="3771900" cy="365125"/>
          </a:xfrm>
        </p:spPr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55A6EA4C-AEE4-48FC-83AE-6722789EAFCA}"/>
              </a:ext>
            </a:extLst>
          </p:cNvPr>
          <p:cNvSpPr/>
          <p:nvPr/>
        </p:nvSpPr>
        <p:spPr>
          <a:xfrm>
            <a:off x="532785" y="1644667"/>
            <a:ext cx="8015603" cy="2449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softEdge rad="66176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F5E58C9-789F-48D0-AD07-0D03CDBEA361}"/>
                  </a:ext>
                </a:extLst>
              </p:cNvPr>
              <p:cNvSpPr txBox="1"/>
              <p:nvPr/>
            </p:nvSpPr>
            <p:spPr>
              <a:xfrm>
                <a:off x="723337" y="1656772"/>
                <a:ext cx="7863840" cy="2108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000" dirty="0">
                    <a:solidFill>
                      <a:schemeClr val="tx2"/>
                    </a:solidFill>
                  </a:rPr>
                  <a:t>Market of customers with associated features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X </a:t>
                </a:r>
                <a:r>
                  <a:rPr lang="en-US" sz="2000" dirty="0">
                    <a:solidFill>
                      <a:schemeClr val="tx2"/>
                    </a:solidFill>
                  </a:rPr>
                  <a:t>supported on </a:t>
                </a:r>
                <a:r>
                  <a:rPr lang="en-US" sz="2000" b="1" dirty="0">
                    <a:solidFill>
                      <a:schemeClr val="tx2"/>
                    </a:solidFill>
                  </a:rPr>
                  <a:t>Ω </a:t>
                </a:r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-US" sz="2400" dirty="0">
                    <a:solidFill>
                      <a:schemeClr val="tx2"/>
                    </a:solidFill>
                  </a:rPr>
                  <a:t>V|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 </a:t>
                </a:r>
                <a:r>
                  <a:rPr lang="en-US" sz="2400" dirty="0">
                    <a:solidFill>
                      <a:schemeClr val="tx2"/>
                    </a:solidFill>
                  </a:rPr>
                  <a:t>(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X = x</a:t>
                </a:r>
                <a:r>
                  <a:rPr lang="en-US" sz="2400" dirty="0">
                    <a:solidFill>
                      <a:schemeClr val="tx2"/>
                    </a:solidFill>
                  </a:rPr>
                  <a:t>) :=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tx2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chemeClr val="tx2"/>
                    </a:solidFill>
                  </a:rPr>
                  <a:t>(</a:t>
                </a:r>
                <a:r>
                  <a:rPr lang="en-US" sz="2400" b="1" dirty="0">
                    <a:solidFill>
                      <a:schemeClr val="tx2"/>
                    </a:solidFill>
                  </a:rPr>
                  <a:t>x</a:t>
                </a:r>
                <a:r>
                  <a:rPr lang="en-US" sz="2400" dirty="0">
                    <a:solidFill>
                      <a:schemeClr val="tx2"/>
                    </a:solidFill>
                  </a:rPr>
                  <a:t>) + 𝜀</a:t>
                </a:r>
                <a:endParaRPr lang="en-US" sz="2400" b="1" dirty="0"/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:endParaRPr lang="en-US" b="1" dirty="0"/>
              </a:p>
              <a:p>
                <a:pPr algn="ctr">
                  <a:spcBef>
                    <a:spcPts val="1200"/>
                  </a:spcBef>
                  <a:spcAft>
                    <a:spcPts val="600"/>
                  </a:spcAft>
                </a:pPr>
                <a:endParaRPr lang="en-US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F5E58C9-789F-48D0-AD07-0D03CDBEA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37" y="1656772"/>
                <a:ext cx="7863840" cy="2108269"/>
              </a:xfrm>
              <a:prstGeom prst="rect">
                <a:avLst/>
              </a:prstGeom>
              <a:blipFill>
                <a:blip r:embed="rId3"/>
                <a:stretch>
                  <a:fillRect l="-968" t="-1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4392E4C-DB48-4699-ABE4-642F86106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Valuation Model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26CA7-1196-8945-EB25-6258AB3AE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Dartmouth Seminar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42224C-BB22-2FCD-5A7C-060153F18CBB}"/>
              </a:ext>
            </a:extLst>
          </p:cNvPr>
          <p:cNvGrpSpPr/>
          <p:nvPr/>
        </p:nvGrpSpPr>
        <p:grpSpPr>
          <a:xfrm>
            <a:off x="648904" y="2638208"/>
            <a:ext cx="4862310" cy="1223649"/>
            <a:chOff x="648904" y="2638208"/>
            <a:chExt cx="4862310" cy="12236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648904" y="2821127"/>
                  <a:ext cx="4268470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1200"/>
                    </a:spcBef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𝒙</m:t>
                      </m:r>
                      <m:r>
                        <a:rPr lang="en-US" sz="2000" b="1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a14:m>
                  <a:r>
                    <a:rPr lang="en-US" sz="2000" dirty="0">
                      <a:solidFill>
                        <a:schemeClr val="tx2"/>
                      </a:solidFill>
                    </a:rPr>
                    <a:t> is the </a:t>
                  </a:r>
                  <a:r>
                    <a:rPr lang="en-US" sz="20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regression model </a:t>
                  </a:r>
                  <a:r>
                    <a:rPr lang="en-US" sz="2000" dirty="0">
                      <a:solidFill>
                        <a:schemeClr val="tx2"/>
                      </a:solidFill>
                    </a:rPr>
                    <a:t>for the customers valuations</a:t>
                  </a:r>
                  <a:endParaRPr lang="en-US" sz="2000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04" y="2821127"/>
                  <a:ext cx="4268470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1183" t="-5357" b="-160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1360782" y="3400192"/>
                  <a:ext cx="1678921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US" sz="240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: </m:t>
                      </m:r>
                    </m:oMath>
                  </a14:m>
                  <a:r>
                    <a:rPr lang="en-US" sz="2400" b="1" dirty="0">
                      <a:solidFill>
                        <a:schemeClr val="tx2"/>
                      </a:solidFill>
                    </a:rPr>
                    <a:t>Ω </a:t>
                  </a:r>
                  <a:r>
                    <a:rPr lang="en-US" sz="2400" dirty="0">
                      <a:solidFill>
                        <a:schemeClr val="tx2"/>
                      </a:solidFill>
                    </a:rPr>
                    <a:t>➝ </a:t>
                  </a:r>
                  <a:r>
                    <a:rPr lang="en-US" sz="2400" b="1" dirty="0" err="1">
                      <a:solidFill>
                        <a:schemeClr val="tx2"/>
                      </a:solidFill>
                    </a:rPr>
                    <a:t>ℝ</a:t>
                  </a:r>
                  <a:r>
                    <a:rPr lang="en-US" sz="2400" b="1" baseline="30000" dirty="0">
                      <a:solidFill>
                        <a:schemeClr val="tx2"/>
                      </a:solidFill>
                    </a:rPr>
                    <a:t>+</a:t>
                  </a:r>
                  <a:endParaRPr lang="en-US" sz="2400" baseline="30000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0782" y="3400192"/>
                  <a:ext cx="1678921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759" t="-7895" b="-26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Straight Connector 67"/>
            <p:cNvCxnSpPr>
              <a:cxnSpLocks/>
              <a:stCxn id="11" idx="0"/>
            </p:cNvCxnSpPr>
            <p:nvPr/>
          </p:nvCxnSpPr>
          <p:spPr>
            <a:xfrm flipH="1">
              <a:off x="2800350" y="2683927"/>
              <a:ext cx="2425575" cy="10291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FD8B5C-1C0D-7EF4-04D2-B0227E3C41F3}"/>
                </a:ext>
              </a:extLst>
            </p:cNvPr>
            <p:cNvSpPr/>
            <p:nvPr/>
          </p:nvSpPr>
          <p:spPr>
            <a:xfrm flipV="1">
              <a:off x="4940636" y="2638208"/>
              <a:ext cx="570578" cy="45719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25E3D55-610F-BE62-EB58-1A5BC9E3BB33}"/>
              </a:ext>
            </a:extLst>
          </p:cNvPr>
          <p:cNvGrpSpPr/>
          <p:nvPr/>
        </p:nvGrpSpPr>
        <p:grpSpPr>
          <a:xfrm>
            <a:off x="4050821" y="2642266"/>
            <a:ext cx="4572000" cy="1219487"/>
            <a:chOff x="4050821" y="2642266"/>
            <a:chExt cx="4572000" cy="1219487"/>
          </a:xfrm>
        </p:grpSpPr>
        <p:cxnSp>
          <p:nvCxnSpPr>
            <p:cNvPr id="64" name="Straight Connector 63"/>
            <p:cNvCxnSpPr>
              <a:cxnSpLocks/>
            </p:cNvCxnSpPr>
            <p:nvPr/>
          </p:nvCxnSpPr>
          <p:spPr>
            <a:xfrm>
              <a:off x="5931194" y="2700089"/>
              <a:ext cx="734470" cy="176365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4884787" y="2809697"/>
                  <a:ext cx="3583920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Bef>
                      <a:spcPts val="1200"/>
                    </a:spcBef>
                    <a:spcAft>
                      <a:spcPts val="600"/>
                    </a:spcAft>
                  </a:pP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2000" dirty="0">
                          <a:solidFill>
                            <a:schemeClr val="tx2"/>
                          </a:solidFill>
                        </a:rPr>
                        <m:t>𝜀</m:t>
                      </m:r>
                    </m:oMath>
                  </a14:m>
                  <a:r>
                    <a:rPr lang="en-US" sz="2000" dirty="0">
                      <a:solidFill>
                        <a:schemeClr val="tx2"/>
                      </a:solidFill>
                    </a:rPr>
                    <a:t> is the </a:t>
                  </a:r>
                  <a:r>
                    <a:rPr lang="en-US" sz="2000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error</a:t>
                  </a:r>
                  <a:r>
                    <a:rPr lang="en-US" sz="2000" dirty="0">
                      <a:solidFill>
                        <a:schemeClr val="tx2"/>
                      </a:solidFill>
                    </a:rPr>
                    <a:t> term of the regression model</a:t>
                  </a: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84787" y="2809697"/>
                  <a:ext cx="3583920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1767" t="-5357" b="-160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2504AD3-093B-3EE9-7A0F-1162C90216E3}"/>
                </a:ext>
              </a:extLst>
            </p:cNvPr>
            <p:cNvSpPr/>
            <p:nvPr/>
          </p:nvSpPr>
          <p:spPr>
            <a:xfrm flipV="1">
              <a:off x="5645905" y="2642266"/>
              <a:ext cx="570578" cy="45719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7785BC-8FB0-05C0-8409-79656D6249F5}"/>
                </a:ext>
              </a:extLst>
            </p:cNvPr>
            <p:cNvSpPr txBox="1"/>
            <p:nvPr/>
          </p:nvSpPr>
          <p:spPr>
            <a:xfrm>
              <a:off x="4050821" y="3400088"/>
              <a:ext cx="457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spcBef>
                  <a:spcPts val="1200"/>
                </a:spcBef>
                <a:spcAft>
                  <a:spcPts val="600"/>
                </a:spcAft>
              </a:pPr>
              <a:r>
                <a:rPr lang="en-US" sz="2400" dirty="0">
                  <a:solidFill>
                    <a:schemeClr val="tx2"/>
                  </a:solidFill>
                </a:rPr>
                <a:t>𝜀 </a:t>
              </a:r>
              <a:r>
                <a:rPr lang="en-US" sz="2400" b="1" dirty="0">
                  <a:solidFill>
                    <a:schemeClr val="tx2"/>
                  </a:solidFill>
                </a:rPr>
                <a:t>⫫ X</a:t>
              </a:r>
              <a:r>
                <a:rPr lang="en-US" sz="2400" dirty="0">
                  <a:solidFill>
                    <a:schemeClr val="tx2"/>
                  </a:solidFill>
                </a:rPr>
                <a:t>, E[𝜀] = 0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550352-C2EF-5D79-D105-5B0E555BD40D}"/>
                  </a:ext>
                </a:extLst>
              </p:cNvPr>
              <p:cNvSpPr txBox="1"/>
              <p:nvPr/>
            </p:nvSpPr>
            <p:spPr>
              <a:xfrm>
                <a:off x="532785" y="4261467"/>
                <a:ext cx="4471545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1200"/>
                  </a:spcBef>
                  <a:spcAft>
                    <a:spcPts val="600"/>
                  </a:spcAft>
                </a:pPr>
                <a:r>
                  <a:rPr lang="en" altLang="zh-CN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Model Notes</a:t>
                </a:r>
              </a:p>
              <a:p>
                <a:pPr indent="-342900">
                  <a:spcAft>
                    <a:spcPts val="600"/>
                  </a:spcAft>
                  <a:buBlip>
                    <a:blip r:embed="rId7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Firm has trained this regression model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pPr indent="-342900">
                  <a:spcAft>
                    <a:spcPts val="600"/>
                  </a:spcAft>
                  <a:buBlip>
                    <a:blip r:embed="rId7"/>
                  </a:buBlip>
                </a:pPr>
                <a:r>
                  <a:rPr lang="en-US" dirty="0">
                    <a:solidFill>
                      <a:schemeClr val="tx2"/>
                    </a:solidFill>
                  </a:rPr>
                  <a:t>supp(</a:t>
                </a:r>
                <a:r>
                  <a:rPr lang="en-US" b="1" dirty="0">
                    <a:solidFill>
                      <a:schemeClr val="tx2"/>
                    </a:solidFill>
                  </a:rPr>
                  <a:t>X</a:t>
                </a:r>
                <a:r>
                  <a:rPr lang="en-US" dirty="0">
                    <a:solidFill>
                      <a:schemeClr val="tx2"/>
                    </a:solidFill>
                  </a:rPr>
                  <a:t>) large, finite</a:t>
                </a:r>
              </a:p>
              <a:p>
                <a:pPr indent="-342900">
                  <a:spcAft>
                    <a:spcPts val="600"/>
                  </a:spcAft>
                  <a:buBlip>
                    <a:blip r:embed="rId7"/>
                  </a:buBlip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sz="1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1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𝒙</m:t>
                    </m:r>
                    <m:r>
                      <a:rPr lang="en-US" sz="1800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 correct in expectation</a:t>
                </a:r>
              </a:p>
              <a:p>
                <a:pPr marL="342900" indent="-342900">
                  <a:buBlip>
                    <a:blip r:embed="rId7"/>
                  </a:buBlip>
                </a:pPr>
                <a:endParaRPr lang="en-US" dirty="0">
                  <a:solidFill>
                    <a:schemeClr val="tx2"/>
                  </a:solidFill>
                </a:endParaRPr>
              </a:p>
              <a:p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550352-C2EF-5D79-D105-5B0E555BD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85" y="4261467"/>
                <a:ext cx="4471545" cy="2092881"/>
              </a:xfrm>
              <a:prstGeom prst="rect">
                <a:avLst/>
              </a:prstGeom>
              <a:blipFill>
                <a:blip r:embed="rId8"/>
                <a:stretch>
                  <a:fillRect l="-1412" t="-1205" r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9F6239F-984F-5044-7D8B-785E4E376797}"/>
              </a:ext>
            </a:extLst>
          </p:cNvPr>
          <p:cNvGrpSpPr/>
          <p:nvPr/>
        </p:nvGrpSpPr>
        <p:grpSpPr>
          <a:xfrm>
            <a:off x="5225924" y="4426977"/>
            <a:ext cx="3700905" cy="1688073"/>
            <a:chOff x="5225924" y="4426977"/>
            <a:chExt cx="3700905" cy="1688073"/>
          </a:xfrm>
        </p:grpSpPr>
        <p:pic>
          <p:nvPicPr>
            <p:cNvPr id="20" name="Picture 19" descr="Shape, arrow&#10;&#10;Description automatically generated">
              <a:extLst>
                <a:ext uri="{FF2B5EF4-FFF2-40B4-BE49-F238E27FC236}">
                  <a16:creationId xmlns:a16="http://schemas.microsoft.com/office/drawing/2014/main" id="{0198D180-0194-35A3-17AC-173FDC88F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20" r="17347" b="63637"/>
            <a:stretch/>
          </p:blipFill>
          <p:spPr>
            <a:xfrm>
              <a:off x="5225924" y="4426977"/>
              <a:ext cx="3700905" cy="15966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2CC215C-7273-C516-2118-A327F3C6CC2A}"/>
                </a:ext>
              </a:extLst>
            </p:cNvPr>
            <p:cNvSpPr/>
            <p:nvPr/>
          </p:nvSpPr>
          <p:spPr>
            <a:xfrm>
              <a:off x="5760720" y="5817870"/>
              <a:ext cx="274320" cy="2971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847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Irene-Default">
      <a:dk1>
        <a:srgbClr val="002D80"/>
      </a:dk1>
      <a:lt1>
        <a:sysClr val="window" lastClr="FFFFFF"/>
      </a:lt1>
      <a:dk2>
        <a:srgbClr val="000000"/>
      </a:dk2>
      <a:lt2>
        <a:srgbClr val="E7E6E6"/>
      </a:lt2>
      <a:accent1>
        <a:srgbClr val="0038A8"/>
      </a:accent1>
      <a:accent2>
        <a:srgbClr val="7490B0"/>
      </a:accent2>
      <a:accent3>
        <a:srgbClr val="9D9D9D"/>
      </a:accent3>
      <a:accent4>
        <a:srgbClr val="75AADB"/>
      </a:accent4>
      <a:accent5>
        <a:srgbClr val="DAEEFB"/>
      </a:accent5>
      <a:accent6>
        <a:srgbClr val="FF9933"/>
      </a:accent6>
      <a:hlink>
        <a:srgbClr val="0563C1"/>
      </a:hlink>
      <a:folHlink>
        <a:srgbClr val="954F72"/>
      </a:folHlink>
    </a:clrScheme>
    <a:fontScheme name="Irene-default">
      <a:majorFont>
        <a:latin typeface="Bodoni MT"/>
        <a:ea typeface=""/>
        <a:cs typeface=""/>
      </a:majorFont>
      <a:minorFont>
        <a:latin typeface="Palatino Linotyp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36119</TotalTime>
  <Words>4560</Words>
  <Application>Microsoft Macintosh PowerPoint</Application>
  <PresentationFormat>On-screen Show (4:3)</PresentationFormat>
  <Paragraphs>702</Paragraphs>
  <Slides>48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Baskerville</vt:lpstr>
      <vt:lpstr>Bodoni MT</vt:lpstr>
      <vt:lpstr>Calibri</vt:lpstr>
      <vt:lpstr>Cambria Math</vt:lpstr>
      <vt:lpstr>Palatino Linotype</vt:lpstr>
      <vt:lpstr>Times New Roman</vt:lpstr>
      <vt:lpstr>Wingdings</vt:lpstr>
      <vt:lpstr>Office Theme</vt:lpstr>
      <vt:lpstr>Semi-Personalized Pricing: Algorithms and Implications</vt:lpstr>
      <vt:lpstr>Semi-Personalized Pricing: Algorithms and Implications</vt:lpstr>
      <vt:lpstr>Personalized Pricing</vt:lpstr>
      <vt:lpstr>Personalized Pricing</vt:lpstr>
      <vt:lpstr>Personalized Pricing</vt:lpstr>
      <vt:lpstr>Personalized Pricing</vt:lpstr>
      <vt:lpstr>Personalized Pricing</vt:lpstr>
      <vt:lpstr>PowerPoint Presentation</vt:lpstr>
      <vt:lpstr>Valuation Model</vt:lpstr>
      <vt:lpstr>Semi-Personalized Pricing Model</vt:lpstr>
      <vt:lpstr>Semi-Personalized Pricing Model</vt:lpstr>
      <vt:lpstr>Warm-up: 𝜀 = 0</vt:lpstr>
      <vt:lpstr>Warm-up: 𝜀 = 0</vt:lpstr>
      <vt:lpstr>Warm-up: 𝜀 = 0</vt:lpstr>
      <vt:lpstr>Warm-up: 𝜀 = 0</vt:lpstr>
      <vt:lpstr>Warm-up: 𝜀 = 0</vt:lpstr>
      <vt:lpstr>Semi-Personalized Pricing for General 𝜀</vt:lpstr>
      <vt:lpstr>Semi-Personalized Pricing for General 𝜀</vt:lpstr>
      <vt:lpstr>Semi-Personalized Pricing for General 𝜀</vt:lpstr>
      <vt:lpstr>Semi-Personalized Pricing for General 𝜀</vt:lpstr>
      <vt:lpstr>Structure of Optimal Pricing</vt:lpstr>
      <vt:lpstr>Structure of Optimal Pricing</vt:lpstr>
      <vt:lpstr>Hardness of Semi-Personalized Pricing </vt:lpstr>
      <vt:lpstr>Hardness of Semi-Personalized Pricing </vt:lpstr>
      <vt:lpstr>Tractable Semi-Personalized Pricing</vt:lpstr>
      <vt:lpstr>Tractable Semi-Personalized Pricing</vt:lpstr>
      <vt:lpstr>Tractable Semi-Personalized Pricing</vt:lpstr>
      <vt:lpstr>Tractable Semi-Personalized Pricing</vt:lpstr>
      <vt:lpstr>Tractable Semi-Personalized Pricing</vt:lpstr>
      <vt:lpstr>Recap</vt:lpstr>
      <vt:lpstr>As the Level Varies in Semi-Personalized Pricing</vt:lpstr>
      <vt:lpstr>As the Level Varies in Semi-Personalized Pricing</vt:lpstr>
      <vt:lpstr>What About Customer Welfare?</vt:lpstr>
      <vt:lpstr>What About Customer Welfare?</vt:lpstr>
      <vt:lpstr>What About Customer Welfare?</vt:lpstr>
      <vt:lpstr>What About Customer Welfare?</vt:lpstr>
      <vt:lpstr>Traditional Customer Surplus</vt:lpstr>
      <vt:lpstr>Traditional Customer Surplus</vt:lpstr>
      <vt:lpstr>Equitable Measures of Surplus</vt:lpstr>
      <vt:lpstr>Some Notation</vt:lpstr>
      <vt:lpstr>Proof of Concept: Linear Demand</vt:lpstr>
      <vt:lpstr>Proof of Concept: Linear Demand</vt:lpstr>
      <vt:lpstr>Beyond Linear Demand</vt:lpstr>
      <vt:lpstr>Beyond Linear Demand</vt:lpstr>
      <vt:lpstr>Price Discr. is Prop. Surplus Increasing</vt:lpstr>
      <vt:lpstr>Price Discr. is Prop. Surplus Increasing</vt:lpstr>
      <vt:lpstr>Conclusions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Irene Lo</dc:creator>
  <cp:lastModifiedBy>Hamilton, Michael</cp:lastModifiedBy>
  <cp:revision>581</cp:revision>
  <dcterms:created xsi:type="dcterms:W3CDTF">2018-04-11T17:52:34Z</dcterms:created>
  <dcterms:modified xsi:type="dcterms:W3CDTF">2025-01-23T12:48:23Z</dcterms:modified>
</cp:coreProperties>
</file>